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_rels/presentation.xml.rels" ContentType="application/vnd.openxmlformats-package.relationships+xml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20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24.png" ContentType="image/png"/>
  <Override PartName="/ppt/media/image1.png" ContentType="image/png"/>
  <Override PartName="/ppt/media/image31.png" ContentType="image/png"/>
  <Override PartName="/ppt/media/image25.png" ContentType="image/png"/>
  <Override PartName="/ppt/media/image12.png" ContentType="image/png"/>
  <Override PartName="/ppt/media/image7.png" ContentType="image/png"/>
  <Override PartName="/ppt/media/image37.png" ContentType="image/png"/>
  <Override PartName="/ppt/media/image13.png" ContentType="image/png"/>
  <Override PartName="/ppt/media/image8.png" ContentType="image/png"/>
  <Override PartName="/ppt/media/image38.png" ContentType="image/png"/>
  <Override PartName="/ppt/media/image40.png" ContentType="image/png"/>
  <Override PartName="/ppt/media/image9.png" ContentType="image/png"/>
  <Override PartName="/ppt/media/image39.png" ContentType="image/png"/>
  <Override PartName="/ppt/media/image41.png" ContentType="image/png"/>
  <Override PartName="/ppt/media/image30.png" ContentType="image/png"/>
  <Override PartName="/ppt/media/image28.png" ContentType="image/png"/>
  <Override PartName="/ppt/media/image42.png" ContentType="image/png"/>
  <Override PartName="/ppt/media/image43.png" ContentType="image/png"/>
  <Override PartName="/ppt/media/image11.png" ContentType="image/png"/>
  <Override PartName="/ppt/media/image36.png" ContentType="image/png"/>
  <Override PartName="/ppt/media/image6.png" ContentType="image/png"/>
  <Override PartName="/ppt/media/image29.png" ContentType="image/png"/>
  <Override PartName="/ppt/media/image10.png" ContentType="image/png"/>
  <Override PartName="/ppt/media/image5.png" ContentType="image/png"/>
  <Override PartName="/ppt/media/image35.png" ContentType="image/png"/>
  <Override PartName="/ppt/media/image34.png" ContentType="image/png"/>
  <Override PartName="/ppt/media/image4.png" ContentType="image/png"/>
  <Override PartName="/ppt/media/image27.png" ContentType="image/png"/>
  <Override PartName="/ppt/media/image33.png" ContentType="image/png"/>
  <Override PartName="/ppt/media/image3.png" ContentType="image/png"/>
  <Override PartName="/ppt/media/image26.png" ContentType="image/png"/>
  <Override PartName="/ppt/media/image32.png" ContentType="image/png"/>
  <Override PartName="/ppt/media/image2.png" ContentType="image/png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6.xml.rels" ContentType="application/vnd.openxmlformats-package.relationships+xml"/>
  <Override PartName="/ppt/slideLayouts/slideLayout2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presProps.xml" ContentType="application/vnd.openxmlformats-officedocument.presentationml.presProps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11.xml" ContentType="application/vnd.openxmlformats-officedocument.presentationml.slide+xml"/>
  <Override PartName="/ppt/slides/slide9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_rels/slide24.xml.rels" ContentType="application/vnd.openxmlformats-package.relationships+xml"/>
  <Override PartName="/ppt/slides/_rels/slide15.xml.rels" ContentType="application/vnd.openxmlformats-package.relationships+xml"/>
  <Override PartName="/ppt/slides/_rels/slide31.xml.rels" ContentType="application/vnd.openxmlformats-package.relationships+xml"/>
  <Override PartName="/ppt/slides/_rels/slide4.xml.rels" ContentType="application/vnd.openxmlformats-package.relationships+xml"/>
  <Override PartName="/ppt/slides/_rels/slide21.xml.rels" ContentType="application/vnd.openxmlformats-package.relationships+xml"/>
  <Override PartName="/ppt/slides/_rels/slide8.xml.rels" ContentType="application/vnd.openxmlformats-package.relationships+xml"/>
  <Override PartName="/ppt/slides/_rels/slide27.xml.rels" ContentType="application/vnd.openxmlformats-package.relationships+xml"/>
  <Override PartName="/ppt/slides/_rels/slide2.xml.rels" ContentType="application/vnd.openxmlformats-package.relationships+xml"/>
  <Override PartName="/ppt/slides/_rels/slide5.xml.rels" ContentType="application/vnd.openxmlformats-package.relationships+xml"/>
  <Override PartName="/ppt/slides/_rels/slide33.xml.rels" ContentType="application/vnd.openxmlformats-package.relationships+xml"/>
  <Override PartName="/ppt/slides/_rels/slide6.xml.rels" ContentType="application/vnd.openxmlformats-package.relationships+xml"/>
  <Override PartName="/ppt/slides/_rels/slide16.xml.rels" ContentType="application/vnd.openxmlformats-package.relationships+xml"/>
  <Override PartName="/ppt/slides/_rels/slide32.xml.rels" ContentType="application/vnd.openxmlformats-package.relationships+xml"/>
  <Override PartName="/ppt/slides/_rels/slide25.xml.rels" ContentType="application/vnd.openxmlformats-package.relationships+xml"/>
  <Override PartName="/ppt/slides/_rels/slide10.xml.rels" ContentType="application/vnd.openxmlformats-package.relationships+xml"/>
  <Override PartName="/ppt/slides/_rels/slide7.xml.rels" ContentType="application/vnd.openxmlformats-package.relationships+xml"/>
  <Override PartName="/ppt/slides/_rels/slide20.xml.rels" ContentType="application/vnd.openxmlformats-package.relationships+xml"/>
  <Override PartName="/ppt/slides/_rels/slide1.xml.rels" ContentType="application/vnd.openxmlformats-package.relationships+xml"/>
  <Override PartName="/ppt/slides/_rels/slide26.xml.rels" ContentType="application/vnd.openxmlformats-package.relationships+xml"/>
  <Override PartName="/ppt/slides/_rels/slide11.xml.rels" ContentType="application/vnd.openxmlformats-package.relationships+xml"/>
  <Override PartName="/ppt/slides/_rels/slide17.xml.rels" ContentType="application/vnd.openxmlformats-package.relationships+xml"/>
  <Override PartName="/ppt/slides/_rels/slide12.xml.rels" ContentType="application/vnd.openxmlformats-package.relationships+xml"/>
  <Override PartName="/ppt/slides/_rels/slide18.xml.rels" ContentType="application/vnd.openxmlformats-package.relationships+xml"/>
  <Override PartName="/ppt/slides/_rels/slide13.xml.rels" ContentType="application/vnd.openxmlformats-package.relationships+xml"/>
  <Override PartName="/ppt/slides/_rels/slide19.xml.rels" ContentType="application/vnd.openxmlformats-package.relationships+xml"/>
  <Override PartName="/ppt/slides/_rels/slide3.xml.rels" ContentType="application/vnd.openxmlformats-package.relationships+xml"/>
  <Override PartName="/ppt/slides/_rels/slide9.xml.rels" ContentType="application/vnd.openxmlformats-package.relationships+xml"/>
  <Override PartName="/ppt/slides/_rels/slide28.xml.rels" ContentType="application/vnd.openxmlformats-package.relationships+xml"/>
  <Override PartName="/ppt/slides/_rels/slide22.xml.rels" ContentType="application/vnd.openxmlformats-package.relationships+xml"/>
  <Override PartName="/ppt/slides/_rels/slide23.xml.rels" ContentType="application/vnd.openxmlformats-package.relationships+xml"/>
  <Override PartName="/ppt/slides/_rels/slide29.xml.rels" ContentType="application/vnd.openxmlformats-package.relationships+xml"/>
  <Override PartName="/ppt/slides/_rels/slide30.xml.rels" ContentType="application/vnd.openxmlformats-package.relationships+xml"/>
  <Override PartName="/ppt/slides/_rels/slide14.xml.rels" ContentType="application/vnd.openxmlformats-package.relationships+xml"/>
  <Override PartName="/ppt/slides/slide30.xml" ContentType="application/vnd.openxmlformats-officedocument.presentationml.slide+xml"/>
  <Override PartName="/ppt/slides/slide5.xml" ContentType="application/vnd.openxmlformats-officedocument.presentationml.slide+xml"/>
  <Override PartName="/ppt/slides/slide31.xml" ContentType="application/vnd.openxmlformats-officedocument.presentationml.slide+xml"/>
  <Override PartName="/ppt/slides/slide6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</p:sldIdLst>
  <p:sldSz cx="10080625" cy="7559675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37" Type="http://schemas.openxmlformats.org/officeDocument/2006/relationships/slide" Target="slides/slide33.xml"/><Relationship Id="rId38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4BFC22F-F42A-4026-9228-7653C840D2CE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C7A3C69-B00A-4EF0-8529-72B54B15CB04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4" name="PlaceHolder 5"/>
          <p:cNvSpPr>
            <a:spLocks noGrp="1"/>
          </p:cNvSpPr>
          <p:nvPr>
            <p:ph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A537B73-0A32-4CC6-A294-62CA276BC514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40" name="PlaceHolder 6"/>
          <p:cNvSpPr>
            <a:spLocks noGrp="1"/>
          </p:cNvSpPr>
          <p:nvPr>
            <p:ph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41" name="PlaceHolder 7"/>
          <p:cNvSpPr>
            <a:spLocks noGrp="1"/>
          </p:cNvSpPr>
          <p:nvPr>
            <p:ph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ADA8247-C396-48C5-924B-38AFBEA8DBCD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0BAFCE15-C630-40B0-BE54-34406C8C2A5A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718B0A7B-1389-4811-872A-648DA9A94A63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9DC68245-5E9C-4E6B-840F-29E90C65C16A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11658440-A1A2-479E-81EA-97006FB3136A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B7FD758B-9FC1-465E-9779-64C80BCE59DE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F036CB00-3B6F-49C9-8639-9D0E4550C919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9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42581759-B862-4C92-9D2D-9956B62243AB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0414C25-0AFB-4D21-81D2-742F91828498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3" name="PlaceHolder 4"/>
          <p:cNvSpPr>
            <a:spLocks noGrp="1"/>
          </p:cNvSpPr>
          <p:nvPr>
            <p:ph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272F1DCA-9EC5-43D8-9821-980F218291E3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3B33BD99-1C0D-45ED-9786-CF34ABB87EE8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A646F14A-00EA-4DDE-8EAB-ABFE180FE2FA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5" name="PlaceHolder 5"/>
          <p:cNvSpPr>
            <a:spLocks noGrp="1"/>
          </p:cNvSpPr>
          <p:nvPr>
            <p:ph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7B1C1DED-C8E6-45F4-BE08-883A79ADFE9A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9" name="PlaceHolder 4"/>
          <p:cNvSpPr>
            <a:spLocks noGrp="1"/>
          </p:cNvSpPr>
          <p:nvPr>
            <p:ph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80" name="PlaceHolder 5"/>
          <p:cNvSpPr>
            <a:spLocks noGrp="1"/>
          </p:cNvSpPr>
          <p:nvPr>
            <p:ph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81" name="PlaceHolder 6"/>
          <p:cNvSpPr>
            <a:spLocks noGrp="1"/>
          </p:cNvSpPr>
          <p:nvPr>
            <p:ph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82" name="PlaceHolder 7"/>
          <p:cNvSpPr>
            <a:spLocks noGrp="1"/>
          </p:cNvSpPr>
          <p:nvPr>
            <p:ph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86288FE0-50B5-41AA-9F04-01A693C4DA51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6EDFB1B4-4EED-4D30-B3A1-15542B640E86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38DDCF20-9073-4F2E-9D8C-FC2FE9A09FF2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CA739BDD-4ECF-43D1-9B2E-BAEA2222CDD4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94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CD01A1D2-FA4A-466A-B765-6ACE69E0EC50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6A2EEDB1-D5C5-4994-B51F-3810125D3A3E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0DD3201-62D9-472B-8ECD-DEBE544C2F99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69D02964-414E-4751-AB9F-20EE35100753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00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2A8D0B7D-695C-4FDF-A1CF-CF7E709D6503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04" name="PlaceHolder 4"/>
          <p:cNvSpPr>
            <a:spLocks noGrp="1"/>
          </p:cNvSpPr>
          <p:nvPr>
            <p:ph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C11D7534-823D-488C-B1CB-EEEEAB939BCC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08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68136514-AB88-4F30-9F60-492C5B0AA83D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11" name="PlaceHolder 3"/>
          <p:cNvSpPr>
            <a:spLocks noGrp="1"/>
          </p:cNvSpPr>
          <p:nvPr>
            <p:ph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68CB78AC-8542-4A3F-84DF-06338C224CA3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15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16" name="PlaceHolder 5"/>
          <p:cNvSpPr>
            <a:spLocks noGrp="1"/>
          </p:cNvSpPr>
          <p:nvPr>
            <p:ph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6F48D878-A738-4B23-B3F5-6C806CC09F3F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19" name="PlaceHolder 3"/>
          <p:cNvSpPr>
            <a:spLocks noGrp="1"/>
          </p:cNvSpPr>
          <p:nvPr>
            <p:ph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20" name="PlaceHolder 4"/>
          <p:cNvSpPr>
            <a:spLocks noGrp="1"/>
          </p:cNvSpPr>
          <p:nvPr>
            <p:ph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21" name="PlaceHolder 5"/>
          <p:cNvSpPr>
            <a:spLocks noGrp="1"/>
          </p:cNvSpPr>
          <p:nvPr>
            <p:ph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22" name="PlaceHolder 6"/>
          <p:cNvSpPr>
            <a:spLocks noGrp="1"/>
          </p:cNvSpPr>
          <p:nvPr>
            <p:ph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23" name="PlaceHolder 7"/>
          <p:cNvSpPr>
            <a:spLocks noGrp="1"/>
          </p:cNvSpPr>
          <p:nvPr>
            <p:ph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29EB0D4D-3DE5-4986-8376-FEC9075E23D8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AA1277E-8223-4657-81B7-9D0DD73D9D5D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B1A887C-48F6-47DA-BA3C-2117AE41EED6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A853795-93E7-4504-88AD-19D3670B23EA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40BFCB4-C16D-4048-8CBB-EB781EF04CFE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13FB9D1-481D-4011-A077-C10D9673FDE8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9DDF2F8-C426-4D2A-9E0B-05681608F50D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"/>
          <p:cNvSpPr/>
          <p:nvPr/>
        </p:nvSpPr>
        <p:spPr>
          <a:xfrm>
            <a:off x="464400" y="5216400"/>
            <a:ext cx="9061920" cy="2823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" name="PlaceHolder 1"/>
          <p:cNvSpPr>
            <a:spLocks noGrp="1"/>
          </p:cNvSpPr>
          <p:nvPr>
            <p:ph type="ftr" idx="1"/>
          </p:nvPr>
        </p:nvSpPr>
        <p:spPr>
          <a:xfrm>
            <a:off x="3416040" y="6887160"/>
            <a:ext cx="3192120" cy="519120"/>
          </a:xfrm>
          <a:prstGeom prst="rect">
            <a:avLst/>
          </a:prstGeom>
          <a:noFill/>
          <a:ln w="0">
            <a:solidFill>
              <a:srgbClr val="3465a4"/>
            </a:solidFill>
          </a:ln>
        </p:spPr>
        <p:txBody>
          <a:bodyPr lIns="0" rIns="0" tIns="0" bIns="0" anchor="t">
            <a:noAutofit/>
          </a:bodyPr>
          <a:lstStyle>
            <a:lvl1pPr algn="ctr">
              <a:lnSpc>
                <a:spcPct val="100000"/>
              </a:lnSpc>
              <a:buNone/>
              <a:defRPr b="0" lang="en-GB" sz="2400" spc="-1" strike="noStrike">
                <a:solidFill>
                  <a:srgbClr val="dbf5f9"/>
                </a:solidFill>
                <a:latin typeface="Noto Sans Regular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GB" sz="2400" spc="-1" strike="noStrike">
                <a:solidFill>
                  <a:srgbClr val="dbf5f9"/>
                </a:solidFill>
                <a:latin typeface="Noto Sans Regular"/>
              </a:rPr>
              <a:t> </a:t>
            </a:r>
            <a:endParaRPr b="0" lang="en-GB" sz="2400" spc="-1" strike="noStrike">
              <a:latin typeface="Times New Roman"/>
            </a:endParaRPr>
          </a:p>
        </p:txBody>
      </p:sp>
      <p:sp>
        <p:nvSpPr>
          <p:cNvPr id="2" name="PlaceHolder 2"/>
          <p:cNvSpPr>
            <a:spLocks noGrp="1"/>
          </p:cNvSpPr>
          <p:nvPr>
            <p:ph type="sldNum" idx="2"/>
          </p:nvPr>
        </p:nvSpPr>
        <p:spPr>
          <a:xfrm>
            <a:off x="7196040" y="6887160"/>
            <a:ext cx="2345760" cy="519120"/>
          </a:xfrm>
          <a:prstGeom prst="rect">
            <a:avLst/>
          </a:prstGeom>
          <a:noFill/>
          <a:ln w="0">
            <a:solidFill>
              <a:srgbClr val="3465a4"/>
            </a:solidFill>
          </a:ln>
        </p:spPr>
        <p:txBody>
          <a:bodyPr lIns="0" rIns="0" tIns="0" bIns="0" anchor="t">
            <a:noAutofit/>
          </a:bodyPr>
          <a:lstStyle>
            <a:lvl1pPr algn="r">
              <a:lnSpc>
                <a:spcPct val="100000"/>
              </a:lnSpc>
              <a:buNone/>
              <a:defRPr b="0" lang="en-GB" sz="2400" spc="-1" strike="noStrike">
                <a:solidFill>
                  <a:srgbClr val="dbf5f9"/>
                </a:solidFill>
                <a:latin typeface="Noto Sans Regular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4B0B5AB4-E897-4346-929B-EEC6EB4266DB}" type="slidenum">
              <a:rPr b="0" lang="en-GB" sz="2400" spc="-1" strike="noStrike">
                <a:solidFill>
                  <a:srgbClr val="dbf5f9"/>
                </a:solidFill>
                <a:latin typeface="Noto Sans Regular"/>
              </a:rPr>
              <a:t>7</a:t>
            </a:fld>
            <a:endParaRPr b="0" lang="en-GB" sz="2400" spc="-1" strike="noStrike">
              <a:latin typeface="Times New Roman"/>
            </a:endParaRPr>
          </a:p>
        </p:txBody>
      </p:sp>
      <p:sp>
        <p:nvSpPr>
          <p:cNvPr id="3" name="PlaceHolder 3"/>
          <p:cNvSpPr>
            <a:spLocks noGrp="1"/>
          </p:cNvSpPr>
          <p:nvPr>
            <p:ph type="dt" idx="3"/>
          </p:nvPr>
        </p:nvSpPr>
        <p:spPr>
          <a:xfrm>
            <a:off x="473040" y="6887160"/>
            <a:ext cx="2345760" cy="519120"/>
          </a:xfrm>
          <a:prstGeom prst="rect">
            <a:avLst/>
          </a:prstGeom>
          <a:noFill/>
          <a:ln w="0">
            <a:solidFill>
              <a:srgbClr val="3465a4"/>
            </a:solidFill>
          </a:ln>
        </p:spPr>
        <p:txBody>
          <a:bodyPr lIns="0" rIns="0" tIns="0" bIns="0" anchor="t">
            <a:noAutofit/>
          </a:bodyPr>
          <a:lstStyle>
            <a:lvl1pPr>
              <a:defRPr b="0" lang="en-GB" sz="1400" spc="-1" strike="noStrike">
                <a:latin typeface="Times New Roman"/>
              </a:defRPr>
            </a:lvl1pPr>
          </a:lstStyle>
          <a:p>
            <a:r>
              <a:rPr b="0" lang="en-GB" sz="1400" spc="-1" strike="noStrike">
                <a:latin typeface="Times New Roman"/>
              </a:rPr>
              <a:t> </a:t>
            </a:r>
            <a:endParaRPr b="0" lang="en-GB" sz="1400" spc="-1" strike="noStrike">
              <a:latin typeface="Times New Roman"/>
            </a:endParaRPr>
          </a:p>
        </p:txBody>
      </p:sp>
      <p:sp>
        <p:nvSpPr>
          <p:cNvPr id="4" name="PlaceHolder 4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GB" sz="4400" spc="-1" strike="noStrike">
                <a:latin typeface="Arial"/>
              </a:rPr>
              <a:t>Click to edit the title text format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5" name="PlaceHolder 5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Click to edit the outline text format</a:t>
            </a:r>
            <a:endParaRPr b="0" lang="en-GB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latin typeface="Arial"/>
              </a:rPr>
              <a:t>Second Outline Level</a:t>
            </a:r>
            <a:endParaRPr b="0" lang="en-GB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Arial"/>
              </a:rPr>
              <a:t>Third Outline Level</a:t>
            </a:r>
            <a:endParaRPr b="0" lang="en-GB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latin typeface="Arial"/>
              </a:rPr>
              <a:t>Fourth Outline Level</a:t>
            </a:r>
            <a:endParaRPr b="0" lang="en-GB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Fifth Outline Level</a:t>
            </a:r>
            <a:endParaRPr b="0" lang="en-GB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Sixth Outline Level</a:t>
            </a:r>
            <a:endParaRPr b="0" lang="en-GB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Seventh Outline Level</a:t>
            </a:r>
            <a:endParaRPr b="0" lang="en-GB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ftr" idx="4"/>
          </p:nvPr>
        </p:nvSpPr>
        <p:spPr>
          <a:xfrm>
            <a:off x="4102560" y="6887160"/>
            <a:ext cx="3800520" cy="51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ctr">
              <a:lnSpc>
                <a:spcPct val="100000"/>
              </a:lnSpc>
              <a:buNone/>
              <a:defRPr b="0" lang="en-GB" sz="2400" spc="-1" strike="noStrike">
                <a:solidFill>
                  <a:srgbClr val="484848"/>
                </a:solidFill>
                <a:latin typeface="Noto Sans Regular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GB" sz="2400" spc="-1" strike="noStrike">
                <a:solidFill>
                  <a:srgbClr val="484848"/>
                </a:solidFill>
                <a:latin typeface="Noto Sans Regular"/>
              </a:rPr>
              <a:t>&lt;footer&gt;</a:t>
            </a:r>
            <a:endParaRPr b="0" lang="en-GB" sz="2400" spc="-1" strike="noStrike">
              <a:latin typeface="Times New Roman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sldNum" idx="5"/>
          </p:nvPr>
        </p:nvSpPr>
        <p:spPr>
          <a:xfrm>
            <a:off x="8602200" y="6887160"/>
            <a:ext cx="2792880" cy="51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lnSpc>
                <a:spcPct val="100000"/>
              </a:lnSpc>
              <a:buNone/>
              <a:defRPr b="0" lang="en-GB" sz="2400" spc="-1" strike="noStrike">
                <a:solidFill>
                  <a:srgbClr val="484848"/>
                </a:solidFill>
                <a:latin typeface="Noto Sans Regular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F4341AE1-0DF7-4849-AB13-C7D439962300}" type="slidenum">
              <a:rPr b="0" lang="en-GB" sz="2400" spc="-1" strike="noStrike">
                <a:solidFill>
                  <a:srgbClr val="484848"/>
                </a:solidFill>
                <a:latin typeface="Noto Sans Regular"/>
              </a:rPr>
              <a:t>&lt;number&gt;</a:t>
            </a:fld>
            <a:endParaRPr b="0" lang="en-GB" sz="2400" spc="-1" strike="noStrike">
              <a:latin typeface="Times New Roman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 type="dt" idx="6"/>
          </p:nvPr>
        </p:nvSpPr>
        <p:spPr>
          <a:xfrm>
            <a:off x="599040" y="6887160"/>
            <a:ext cx="2792880" cy="51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>
              <a:defRPr b="0" lang="en-GB" sz="1400" spc="-1" strike="noStrike">
                <a:latin typeface="Times New Roman"/>
              </a:defRPr>
            </a:lvl1pPr>
          </a:lstStyle>
          <a:p>
            <a:r>
              <a:rPr b="0" lang="en-GB" sz="1400" spc="-1" strike="noStrike">
                <a:latin typeface="Times New Roman"/>
              </a:rPr>
              <a:t>&lt;date/time&gt;</a:t>
            </a:r>
            <a:endParaRPr b="0" lang="en-GB" sz="1400" spc="-1" strike="noStrike">
              <a:latin typeface="Times New Roman"/>
            </a:endParaRPr>
          </a:p>
        </p:txBody>
      </p:sp>
      <p:sp>
        <p:nvSpPr>
          <p:cNvPr id="45" name="PlaceHolder 4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GB" sz="4400" spc="-1" strike="noStrike">
                <a:latin typeface="Arial"/>
              </a:rPr>
              <a:t>Click to edit the title text format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46" name="PlaceHolder 5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Click to edit the outline text format</a:t>
            </a:r>
            <a:endParaRPr b="0" lang="en-GB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latin typeface="Arial"/>
              </a:rPr>
              <a:t>Second Outline Level</a:t>
            </a:r>
            <a:endParaRPr b="0" lang="en-GB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Arial"/>
              </a:rPr>
              <a:t>Third Outline Level</a:t>
            </a:r>
            <a:endParaRPr b="0" lang="en-GB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latin typeface="Arial"/>
              </a:rPr>
              <a:t>Fourth Outline Level</a:t>
            </a:r>
            <a:endParaRPr b="0" lang="en-GB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Fifth Outline Level</a:t>
            </a:r>
            <a:endParaRPr b="0" lang="en-GB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Sixth Outline Level</a:t>
            </a:r>
            <a:endParaRPr b="0" lang="en-GB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Seventh Outline Level</a:t>
            </a:r>
            <a:endParaRPr b="0" lang="en-GB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ftr" idx="7"/>
          </p:nvPr>
        </p:nvSpPr>
        <p:spPr>
          <a:xfrm>
            <a:off x="4102560" y="6827760"/>
            <a:ext cx="3800520" cy="51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ctr">
              <a:lnSpc>
                <a:spcPct val="100000"/>
              </a:lnSpc>
              <a:buNone/>
              <a:defRPr b="0" lang="en-GB" sz="2400" spc="-1" strike="noStrike">
                <a:solidFill>
                  <a:srgbClr val="484848"/>
                </a:solidFill>
                <a:latin typeface="Noto Sans Regular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GB" sz="2400" spc="-1" strike="noStrike">
                <a:solidFill>
                  <a:srgbClr val="484848"/>
                </a:solidFill>
                <a:latin typeface="Noto Sans Regular"/>
              </a:rPr>
              <a:t>&lt;footer&gt;</a:t>
            </a:r>
            <a:endParaRPr b="0" lang="en-GB" sz="2400" spc="-1" strike="noStrike">
              <a:latin typeface="Times New Roman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sldNum" idx="8"/>
          </p:nvPr>
        </p:nvSpPr>
        <p:spPr>
          <a:xfrm>
            <a:off x="9188640" y="6827760"/>
            <a:ext cx="2251080" cy="51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lnSpc>
                <a:spcPct val="100000"/>
              </a:lnSpc>
              <a:buNone/>
              <a:defRPr b="0" lang="en-GB" sz="2400" spc="-1" strike="noStrike">
                <a:solidFill>
                  <a:srgbClr val="484848"/>
                </a:solidFill>
                <a:latin typeface="Noto Sans Regular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40A597DD-0437-4173-B5AF-3F0FB27C7481}" type="slidenum">
              <a:rPr b="0" lang="en-GB" sz="2400" spc="-1" strike="noStrike">
                <a:solidFill>
                  <a:srgbClr val="484848"/>
                </a:solidFill>
                <a:latin typeface="Noto Sans Regular"/>
              </a:rPr>
              <a:t>&lt;number&gt;</a:t>
            </a:fld>
            <a:endParaRPr b="0" lang="en-GB" sz="2400" spc="-1" strike="noStrike">
              <a:latin typeface="Times New Roman"/>
            </a:endParaRPr>
          </a:p>
        </p:txBody>
      </p:sp>
      <p:sp>
        <p:nvSpPr>
          <p:cNvPr id="85" name="PlaceHolder 3"/>
          <p:cNvSpPr>
            <a:spLocks noGrp="1"/>
          </p:cNvSpPr>
          <p:nvPr>
            <p:ph type="dt" idx="9"/>
          </p:nvPr>
        </p:nvSpPr>
        <p:spPr>
          <a:xfrm>
            <a:off x="599040" y="6827760"/>
            <a:ext cx="2792880" cy="51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>
              <a:defRPr b="0" lang="en-GB" sz="1400" spc="-1" strike="noStrike">
                <a:latin typeface="Times New Roman"/>
              </a:defRPr>
            </a:lvl1pPr>
          </a:lstStyle>
          <a:p>
            <a:r>
              <a:rPr b="0" lang="en-GB" sz="1400" spc="-1" strike="noStrike">
                <a:latin typeface="Times New Roman"/>
              </a:rPr>
              <a:t>&lt;date/time&gt;</a:t>
            </a:r>
            <a:endParaRPr b="0" lang="en-GB" sz="1400" spc="-1" strike="noStrike">
              <a:latin typeface="Times New Roman"/>
            </a:endParaRPr>
          </a:p>
        </p:txBody>
      </p:sp>
      <p:sp>
        <p:nvSpPr>
          <p:cNvPr id="86" name="PlaceHolder 4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GB" sz="4400" spc="-1" strike="noStrike">
                <a:latin typeface="Arial"/>
              </a:rPr>
              <a:t>Click to edit the title text format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87" name="PlaceHolder 5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Click to edit the outline text format</a:t>
            </a:r>
            <a:endParaRPr b="0" lang="en-GB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latin typeface="Arial"/>
              </a:rPr>
              <a:t>Second Outline Level</a:t>
            </a:r>
            <a:endParaRPr b="0" lang="en-GB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Arial"/>
              </a:rPr>
              <a:t>Third Outline Level</a:t>
            </a:r>
            <a:endParaRPr b="0" lang="en-GB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latin typeface="Arial"/>
              </a:rPr>
              <a:t>Fourth Outline Level</a:t>
            </a:r>
            <a:endParaRPr b="0" lang="en-GB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Fifth Outline Level</a:t>
            </a:r>
            <a:endParaRPr b="0" lang="en-GB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Sixth Outline Level</a:t>
            </a:r>
            <a:endParaRPr b="0" lang="en-GB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Seventh Outline Level</a:t>
            </a:r>
            <a:endParaRPr b="0" lang="en-GB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image" Target="../media/image20.png"/><Relationship Id="rId3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image" Target="../media/image25.png"/><Relationship Id="rId3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image" Target="../media/image27.png"/><Relationship Id="rId3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image" Target="../media/image32.png"/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6" Type="http://schemas.openxmlformats.org/officeDocument/2006/relationships/image" Target="../media/image36.png"/><Relationship Id="rId7" Type="http://schemas.openxmlformats.org/officeDocument/2006/relationships/image" Target="../media/image37.png"/><Relationship Id="rId8" Type="http://schemas.openxmlformats.org/officeDocument/2006/relationships/image" Target="../media/image38.png"/><Relationship Id="rId9" Type="http://schemas.openxmlformats.org/officeDocument/2006/relationships/slideLayout" Target="../slideLayouts/slideLayout25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slideLayout" Target="../slideLayouts/slideLayout1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slideLayout" Target="../slideLayouts/slideLayout13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slideLayout" Target="../slideLayouts/slideLayout13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png"/><Relationship Id="rId3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16.png"/><Relationship Id="rId3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subTitle"/>
          </p:nvPr>
        </p:nvSpPr>
        <p:spPr>
          <a:xfrm>
            <a:off x="540000" y="5265000"/>
            <a:ext cx="9177480" cy="2427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GB" sz="2800" spc="-1" strike="noStrike">
                <a:solidFill>
                  <a:srgbClr val="dbf5f9"/>
                </a:solidFill>
                <a:latin typeface="Noto Sans Regular"/>
              </a:rPr>
              <a:t>Max Korbmacher</a:t>
            </a:r>
            <a:endParaRPr b="0" lang="en-GB" sz="2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en-GB" sz="2800" spc="-1" strike="noStrike">
                <a:solidFill>
                  <a:srgbClr val="dbf5f9"/>
                </a:solidFill>
                <a:latin typeface="Noto Sans Regular"/>
              </a:rPr>
              <a:t>PhD Student at Western Norway University of Applied Sciences, Bergen</a:t>
            </a:r>
            <a:endParaRPr b="0" lang="en-GB" sz="2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en-GB" sz="2800" spc="-1" strike="noStrike">
                <a:solidFill>
                  <a:srgbClr val="dbf5f9"/>
                </a:solidFill>
                <a:latin typeface="Noto Sans Regular"/>
              </a:rPr>
              <a:t>Max.Korbmacher@hvl.no</a:t>
            </a:r>
            <a:endParaRPr b="0" lang="en-GB" sz="2800" spc="-1" strike="noStrike">
              <a:latin typeface="Arial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 type="title"/>
          </p:nvPr>
        </p:nvSpPr>
        <p:spPr>
          <a:xfrm>
            <a:off x="360000" y="2949480"/>
            <a:ext cx="9357480" cy="1658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 fontScale="44000"/>
          </a:bodyPr>
          <a:p>
            <a:pPr algn="ctr">
              <a:lnSpc>
                <a:spcPct val="100000"/>
              </a:lnSpc>
              <a:buNone/>
            </a:pPr>
            <a:r>
              <a:rPr b="0" lang="en-GB" sz="8000" spc="-1" strike="noStrike">
                <a:solidFill>
                  <a:srgbClr val="04617b"/>
                </a:solidFill>
                <a:latin typeface="Noto Sans Light"/>
                <a:ea typeface="Noto Serif CJK SC"/>
              </a:rPr>
              <a:t>Brain-wide associations between white matter and age: fornix microstructure drives brain age estimates</a:t>
            </a:r>
            <a:endParaRPr b="0" lang="en-GB" sz="8000" spc="-1" strike="noStrike">
              <a:latin typeface="Arial"/>
            </a:endParaRPr>
          </a:p>
        </p:txBody>
      </p:sp>
      <p:pic>
        <p:nvPicPr>
          <p:cNvPr id="126" name="" descr=""/>
          <p:cNvPicPr/>
          <p:nvPr/>
        </p:nvPicPr>
        <p:blipFill>
          <a:blip r:embed="rId1"/>
          <a:stretch/>
        </p:blipFill>
        <p:spPr>
          <a:xfrm>
            <a:off x="2726280" y="180000"/>
            <a:ext cx="2851560" cy="2697840"/>
          </a:xfrm>
          <a:prstGeom prst="rect">
            <a:avLst/>
          </a:prstGeom>
          <a:ln w="0">
            <a:noFill/>
          </a:ln>
        </p:spPr>
      </p:pic>
      <p:pic>
        <p:nvPicPr>
          <p:cNvPr id="127" name="" descr=""/>
          <p:cNvPicPr/>
          <p:nvPr/>
        </p:nvPicPr>
        <p:blipFill>
          <a:blip r:embed="rId2"/>
          <a:stretch/>
        </p:blipFill>
        <p:spPr>
          <a:xfrm>
            <a:off x="7200000" y="1973520"/>
            <a:ext cx="2157840" cy="544320"/>
          </a:xfrm>
          <a:prstGeom prst="rect">
            <a:avLst/>
          </a:prstGeom>
          <a:ln w="0">
            <a:noFill/>
          </a:ln>
        </p:spPr>
      </p:pic>
      <p:pic>
        <p:nvPicPr>
          <p:cNvPr id="128" name="" descr=""/>
          <p:cNvPicPr/>
          <p:nvPr/>
        </p:nvPicPr>
        <p:blipFill>
          <a:blip r:embed="rId3"/>
          <a:stretch/>
        </p:blipFill>
        <p:spPr>
          <a:xfrm>
            <a:off x="7710480" y="1260000"/>
            <a:ext cx="1107360" cy="497160"/>
          </a:xfrm>
          <a:prstGeom prst="rect">
            <a:avLst/>
          </a:prstGeom>
          <a:ln w="0">
            <a:noFill/>
          </a:ln>
        </p:spPr>
      </p:pic>
      <p:pic>
        <p:nvPicPr>
          <p:cNvPr id="129" name="" descr=""/>
          <p:cNvPicPr/>
          <p:nvPr/>
        </p:nvPicPr>
        <p:blipFill>
          <a:blip r:embed="rId4"/>
          <a:stretch/>
        </p:blipFill>
        <p:spPr>
          <a:xfrm>
            <a:off x="6927120" y="102960"/>
            <a:ext cx="2610720" cy="11548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title"/>
          </p:nvPr>
        </p:nvSpPr>
        <p:spPr>
          <a:xfrm>
            <a:off x="599040" y="121320"/>
            <a:ext cx="10796040" cy="125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/>
          </a:bodyPr>
          <a:p>
            <a:pPr>
              <a:lnSpc>
                <a:spcPct val="100000"/>
              </a:lnSpc>
              <a:buNone/>
            </a:pPr>
            <a:r>
              <a:rPr b="0" lang="en-GB" sz="4400" spc="-1" strike="noStrike">
                <a:solidFill>
                  <a:srgbClr val="ffffff"/>
                </a:solidFill>
                <a:latin typeface="Noto Sans Light"/>
              </a:rPr>
              <a:t>Results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164" name="PlaceHolder 2"/>
          <p:cNvSpPr>
            <a:spLocks noGrp="1"/>
          </p:cNvSpPr>
          <p:nvPr>
            <p:ph/>
          </p:nvPr>
        </p:nvSpPr>
        <p:spPr>
          <a:xfrm>
            <a:off x="599040" y="1920240"/>
            <a:ext cx="9298800" cy="5457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Noto Sans Regular"/>
              </a:rPr>
              <a:t>Brain age prediction model performance</a:t>
            </a:r>
            <a:endParaRPr b="0" lang="en-GB" sz="3200" spc="-1" strike="noStrike">
              <a:latin typeface="Arial"/>
            </a:endParaRPr>
          </a:p>
        </p:txBody>
      </p:sp>
      <p:graphicFrame>
        <p:nvGraphicFramePr>
          <p:cNvPr id="165" name=""/>
          <p:cNvGraphicFramePr/>
          <p:nvPr/>
        </p:nvGraphicFramePr>
        <p:xfrm>
          <a:off x="652680" y="2555280"/>
          <a:ext cx="8782560" cy="4821480"/>
        </p:xfrm>
        <a:graphic>
          <a:graphicData uri="http://schemas.openxmlformats.org/drawingml/2006/table">
            <a:tbl>
              <a:tblPr/>
              <a:tblGrid>
                <a:gridCol w="1059120"/>
                <a:gridCol w="886680"/>
                <a:gridCol w="1164240"/>
                <a:gridCol w="1040040"/>
                <a:gridCol w="1040040"/>
                <a:gridCol w="1755720"/>
                <a:gridCol w="1837080"/>
              </a:tblGrid>
              <a:tr h="535320"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1" lang="en-GB" sz="1000" spc="-1" strike="noStrike">
                          <a:latin typeface="Arial"/>
                        </a:rPr>
                        <a:t>Approach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1" lang="en-GB" sz="1000" spc="-1" strike="noStrike">
                          <a:latin typeface="Arial"/>
                        </a:rPr>
                        <a:t>MRI features 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1" lang="en-GB" sz="1000" spc="-1" strike="noStrike">
                          <a:latin typeface="Arial"/>
                        </a:rPr>
                        <a:t>R</a:t>
                      </a:r>
                      <a:r>
                        <a:rPr b="1" lang="en-GB" sz="1000" spc="-1" strike="noStrike" baseline="16000">
                          <a:latin typeface="Arial"/>
                        </a:rPr>
                        <a:t>2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1" lang="en-GB" sz="1000" spc="-1" strike="noStrike">
                          <a:latin typeface="Arial"/>
                        </a:rPr>
                        <a:t>RMSE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1" lang="en-GB" sz="1000" spc="-1" strike="noStrike">
                          <a:latin typeface="Arial"/>
                        </a:rPr>
                        <a:t>MAE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1" lang="en-GB" sz="1000" spc="-1" strike="noStrike">
                          <a:latin typeface="Arial"/>
                        </a:rPr>
                        <a:t>Prediction-Age Correlation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1" lang="en-GB" sz="1000" spc="-1" strike="noStrike">
                          <a:latin typeface="Arial"/>
                        </a:rPr>
                        <a:t>Corrected Prediction-Age Correlation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</a:tr>
              <a:tr h="535320"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BRIA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690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0.550</a:t>
                      </a:r>
                      <a:endParaRPr b="0" lang="en-GB" sz="10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(0.012)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5.007</a:t>
                      </a:r>
                      <a:endParaRPr b="0" lang="en-GB" sz="10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(0.057)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4.002</a:t>
                      </a:r>
                      <a:endParaRPr b="0" lang="en-GB" sz="10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(0.042)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0.742</a:t>
                      </a:r>
                      <a:endParaRPr b="0" lang="en-GB" sz="10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[0.737, 0.747]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0.892</a:t>
                      </a:r>
                      <a:endParaRPr b="0" lang="en-GB" sz="10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[0.889, 0.894]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535320"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DKI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207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0.576</a:t>
                      </a:r>
                      <a:endParaRPr b="0" lang="en-GB" sz="10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(0.015)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4.958</a:t>
                      </a:r>
                      <a:endParaRPr b="0" lang="en-GB" sz="10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(0.077)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3.975</a:t>
                      </a:r>
                      <a:endParaRPr b="0" lang="en-GB" sz="10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(0.068)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0.754</a:t>
                      </a:r>
                      <a:endParaRPr b="0" lang="en-GB" sz="10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[0.755, 0.764]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0.903</a:t>
                      </a:r>
                      <a:endParaRPr b="0" lang="en-GB" sz="10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[0.901, 0.905]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535320"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DTI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276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0.571</a:t>
                      </a:r>
                      <a:endParaRPr b="0" lang="en-GB" sz="10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(0.014)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4.983</a:t>
                      </a:r>
                      <a:endParaRPr b="0" lang="en-GB" sz="10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(0.072)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3.984</a:t>
                      </a:r>
                      <a:endParaRPr b="0" lang="en-GB" sz="10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(0.062)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0.756</a:t>
                      </a:r>
                      <a:endParaRPr b="0" lang="en-GB" sz="10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[0.751, 0.761]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0.900</a:t>
                      </a:r>
                      <a:endParaRPr b="0" lang="en-GB" sz="10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[0.897, 0.902]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535320"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SMT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276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0.531</a:t>
                      </a:r>
                      <a:endParaRPr b="0" lang="en-GB" sz="10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(0.010)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5.214</a:t>
                      </a:r>
                      <a:endParaRPr b="0" lang="en-GB" sz="10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(0.053)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4.183</a:t>
                      </a:r>
                      <a:endParaRPr b="0" lang="en-GB" sz="10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(0.036)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0.729</a:t>
                      </a:r>
                      <a:endParaRPr b="0" lang="en-GB" sz="10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[0.724, 0.734]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0.899</a:t>
                      </a:r>
                      <a:endParaRPr b="0" lang="en-GB" sz="10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[0.897, 0.901]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535320"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mcSMT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276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0.519</a:t>
                      </a:r>
                      <a:endParaRPr b="0" lang="en-GB" sz="10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(0.011)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5.175</a:t>
                      </a:r>
                      <a:endParaRPr b="0" lang="en-GB" sz="10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(0.045)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4.153</a:t>
                      </a:r>
                      <a:endParaRPr b="0" lang="en-GB" sz="10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(0.036)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0.721</a:t>
                      </a:r>
                      <a:endParaRPr b="0" lang="en-GB" sz="10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[0.716, 0.726]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0.892</a:t>
                      </a:r>
                      <a:endParaRPr b="0" lang="en-GB" sz="10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[0.889, 0.894]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535320"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1" lang="en-GB" sz="1000" spc="-1" strike="noStrike">
                          <a:latin typeface="Arial"/>
                        </a:rPr>
                        <a:t>WMTI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207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0.585</a:t>
                      </a:r>
                      <a:endParaRPr b="0" lang="en-GB" sz="10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(0.012)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4.903</a:t>
                      </a:r>
                      <a:endParaRPr b="0" lang="en-GB" sz="10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(0.065)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3.928</a:t>
                      </a:r>
                      <a:endParaRPr b="0" lang="en-GB" sz="10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(0.050)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0.765</a:t>
                      </a:r>
                      <a:endParaRPr b="0" lang="en-GB" sz="10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[0.761, 0.770]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0.902</a:t>
                      </a:r>
                      <a:endParaRPr b="0" lang="en-GB" sz="10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[0.900, 0.904]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535320"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Mean multimodal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28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0.393</a:t>
                      </a:r>
                      <a:endParaRPr b="0" lang="en-GB" sz="10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(0.012)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5.932</a:t>
                      </a:r>
                      <a:endParaRPr b="0" lang="en-GB" sz="10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(0.051)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4.812</a:t>
                      </a:r>
                      <a:endParaRPr b="0" lang="en-GB" sz="10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(0.046)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0.627</a:t>
                      </a:r>
                      <a:endParaRPr b="0" lang="en-GB" sz="10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[0.621, 0.634]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0.905</a:t>
                      </a:r>
                      <a:endParaRPr b="0" lang="en-GB" sz="10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[0.903, 0.907]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539280"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Full multimodal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1932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0.645</a:t>
                      </a:r>
                      <a:endParaRPr b="0" lang="en-GB" sz="10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(0.011)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4.534</a:t>
                      </a:r>
                      <a:endParaRPr b="0" lang="en-GB" sz="10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(0.041)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3.624</a:t>
                      </a:r>
                      <a:endParaRPr b="0" lang="en-GB" sz="10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(0.037)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0.804</a:t>
                      </a:r>
                      <a:endParaRPr b="0" lang="en-GB" sz="10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[0.800, 0.808]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0.907</a:t>
                      </a:r>
                      <a:endParaRPr b="0" lang="en-GB" sz="10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[0.905, 0.909]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 type="title"/>
          </p:nvPr>
        </p:nvSpPr>
        <p:spPr>
          <a:xfrm>
            <a:off x="599040" y="121320"/>
            <a:ext cx="10796040" cy="125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/>
          </a:bodyPr>
          <a:p>
            <a:pPr>
              <a:lnSpc>
                <a:spcPct val="100000"/>
              </a:lnSpc>
              <a:buNone/>
            </a:pPr>
            <a:r>
              <a:rPr b="0" lang="en-GB" sz="4400" spc="-1" strike="noStrike">
                <a:solidFill>
                  <a:srgbClr val="ffffff"/>
                </a:solidFill>
                <a:latin typeface="Noto Sans Light"/>
              </a:rPr>
              <a:t>Results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167" name="PlaceHolder 2"/>
          <p:cNvSpPr>
            <a:spLocks noGrp="1"/>
          </p:cNvSpPr>
          <p:nvPr>
            <p:ph/>
          </p:nvPr>
        </p:nvSpPr>
        <p:spPr>
          <a:xfrm>
            <a:off x="599040" y="1920240"/>
            <a:ext cx="9298800" cy="597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Noto Sans Regular"/>
              </a:rPr>
              <a:t>Brain age prediction model performance</a:t>
            </a:r>
            <a:endParaRPr b="0" lang="en-GB" sz="3200" spc="-1" strike="noStrike">
              <a:latin typeface="Arial"/>
            </a:endParaRPr>
          </a:p>
        </p:txBody>
      </p:sp>
      <p:graphicFrame>
        <p:nvGraphicFramePr>
          <p:cNvPr id="168" name=""/>
          <p:cNvGraphicFramePr/>
          <p:nvPr/>
        </p:nvGraphicFramePr>
        <p:xfrm>
          <a:off x="720360" y="2520360"/>
          <a:ext cx="8782560" cy="4821480"/>
        </p:xfrm>
        <a:graphic>
          <a:graphicData uri="http://schemas.openxmlformats.org/drawingml/2006/table">
            <a:tbl>
              <a:tblPr/>
              <a:tblGrid>
                <a:gridCol w="1059120"/>
                <a:gridCol w="886680"/>
                <a:gridCol w="1164240"/>
                <a:gridCol w="1040040"/>
                <a:gridCol w="1040040"/>
                <a:gridCol w="1755720"/>
                <a:gridCol w="1837080"/>
              </a:tblGrid>
              <a:tr h="535320"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1" lang="en-GB" sz="1000" spc="-1" strike="noStrike">
                          <a:latin typeface="Arial"/>
                        </a:rPr>
                        <a:t>Approach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1" lang="en-GB" sz="1000" spc="-1" strike="noStrike">
                          <a:latin typeface="Arial"/>
                        </a:rPr>
                        <a:t>MRI features 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1" lang="en-GB" sz="1000" spc="-1" strike="noStrike">
                          <a:latin typeface="Arial"/>
                        </a:rPr>
                        <a:t>R</a:t>
                      </a:r>
                      <a:r>
                        <a:rPr b="1" lang="en-GB" sz="1000" spc="-1" strike="noStrike" baseline="16000">
                          <a:latin typeface="Arial"/>
                        </a:rPr>
                        <a:t>2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1" lang="en-GB" sz="1000" spc="-1" strike="noStrike">
                          <a:latin typeface="Arial"/>
                        </a:rPr>
                        <a:t>RMSE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1" lang="en-GB" sz="1000" spc="-1" strike="noStrike">
                          <a:latin typeface="Arial"/>
                        </a:rPr>
                        <a:t>MAE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noFill/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1" lang="en-GB" sz="1000" spc="-1" strike="noStrike">
                          <a:latin typeface="Arial"/>
                        </a:rPr>
                        <a:t>Prediction-Age Correlation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noFill/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8f2a1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1" lang="en-GB" sz="1000" spc="-1" strike="noStrike">
                          <a:latin typeface="Arial"/>
                        </a:rPr>
                        <a:t>Corrected Prediction-Age Correlation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535320"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BRIA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690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0.550</a:t>
                      </a:r>
                      <a:endParaRPr b="0" lang="en-GB" sz="10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(0.012)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5.007</a:t>
                      </a:r>
                      <a:endParaRPr b="0" lang="en-GB" sz="10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(0.057)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4.002</a:t>
                      </a:r>
                      <a:endParaRPr b="0" lang="en-GB" sz="10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(0.042)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noFill/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0.742</a:t>
                      </a:r>
                      <a:endParaRPr b="0" lang="en-GB" sz="10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[0.737, 0.747]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noFill/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8f2a1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0.892</a:t>
                      </a:r>
                      <a:endParaRPr b="0" lang="en-GB" sz="10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[0.889, 0.894]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535320"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DKI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207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0.576</a:t>
                      </a:r>
                      <a:endParaRPr b="0" lang="en-GB" sz="10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(0.015)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4.958</a:t>
                      </a:r>
                      <a:endParaRPr b="0" lang="en-GB" sz="10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(0.077)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3.975</a:t>
                      </a:r>
                      <a:endParaRPr b="0" lang="en-GB" sz="10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(0.068)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noFill/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0.754</a:t>
                      </a:r>
                      <a:endParaRPr b="0" lang="en-GB" sz="10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[0.755, 0.764]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noFill/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8f2a1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0.903</a:t>
                      </a:r>
                      <a:endParaRPr b="0" lang="en-GB" sz="10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[0.901, 0.905]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535320"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DTI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276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0.571</a:t>
                      </a:r>
                      <a:endParaRPr b="0" lang="en-GB" sz="10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(0.014)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4.983</a:t>
                      </a:r>
                      <a:endParaRPr b="0" lang="en-GB" sz="10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(0.072)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3.984</a:t>
                      </a:r>
                      <a:endParaRPr b="0" lang="en-GB" sz="10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(0.062)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noFill/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0.756</a:t>
                      </a:r>
                      <a:endParaRPr b="0" lang="en-GB" sz="10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[0.751, 0.761]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noFill/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8f2a1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0.900</a:t>
                      </a:r>
                      <a:endParaRPr b="0" lang="en-GB" sz="10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[0.897, 0.902]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535320"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SMT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276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0.531</a:t>
                      </a:r>
                      <a:endParaRPr b="0" lang="en-GB" sz="10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(0.010)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5.214</a:t>
                      </a:r>
                      <a:endParaRPr b="0" lang="en-GB" sz="10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(0.053)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4.183</a:t>
                      </a:r>
                      <a:endParaRPr b="0" lang="en-GB" sz="10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(0.036)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noFill/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0.729</a:t>
                      </a:r>
                      <a:endParaRPr b="0" lang="en-GB" sz="10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[0.724, 0.734]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noFill/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8f2a1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0.899</a:t>
                      </a:r>
                      <a:endParaRPr b="0" lang="en-GB" sz="10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[0.897, 0.901]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535320"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mcSMT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276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0.519</a:t>
                      </a:r>
                      <a:endParaRPr b="0" lang="en-GB" sz="10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(0.011)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5.175</a:t>
                      </a:r>
                      <a:endParaRPr b="0" lang="en-GB" sz="10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(0.045)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4.153</a:t>
                      </a:r>
                      <a:endParaRPr b="0" lang="en-GB" sz="10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(0.036)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noFill/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0.721</a:t>
                      </a:r>
                      <a:endParaRPr b="0" lang="en-GB" sz="10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[0.716, 0.726]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noFill/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8f2a1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0.892</a:t>
                      </a:r>
                      <a:endParaRPr b="0" lang="en-GB" sz="10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[0.889, 0.894]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535320"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1" lang="en-GB" sz="1000" spc="-1" strike="noStrike">
                          <a:latin typeface="Arial"/>
                        </a:rPr>
                        <a:t>WMTI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207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0.585</a:t>
                      </a:r>
                      <a:endParaRPr b="0" lang="en-GB" sz="10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(0.012)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4.903</a:t>
                      </a:r>
                      <a:endParaRPr b="0" lang="en-GB" sz="10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(0.065)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3.928</a:t>
                      </a:r>
                      <a:endParaRPr b="0" lang="en-GB" sz="10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(0.050)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noFill/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0.765</a:t>
                      </a:r>
                      <a:endParaRPr b="0" lang="en-GB" sz="10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[0.761, 0.770]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noFill/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8f2a1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0.902</a:t>
                      </a:r>
                      <a:endParaRPr b="0" lang="en-GB" sz="10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[0.900, 0.904]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535320"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Mean multimodal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28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0.393</a:t>
                      </a:r>
                      <a:endParaRPr b="0" lang="en-GB" sz="10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(0.012)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5.932</a:t>
                      </a:r>
                      <a:endParaRPr b="0" lang="en-GB" sz="10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(0.051)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4.812</a:t>
                      </a:r>
                      <a:endParaRPr b="0" lang="en-GB" sz="10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(0.046)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noFill/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0.627</a:t>
                      </a:r>
                      <a:endParaRPr b="0" lang="en-GB" sz="10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[0.621, 0.634]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noFill/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8f2a1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0.905</a:t>
                      </a:r>
                      <a:endParaRPr b="0" lang="en-GB" sz="10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[0.903, 0.907]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539280"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Full multimodal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1932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0.645</a:t>
                      </a:r>
                      <a:endParaRPr b="0" lang="en-GB" sz="10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(0.011)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4.534</a:t>
                      </a:r>
                      <a:endParaRPr b="0" lang="en-GB" sz="10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(0.041)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3.624</a:t>
                      </a:r>
                      <a:endParaRPr b="0" lang="en-GB" sz="10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(0.037)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noFill/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0.804</a:t>
                      </a:r>
                      <a:endParaRPr b="0" lang="en-GB" sz="10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[0.800, 0.808]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noFill/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8f2a1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0.907</a:t>
                      </a:r>
                      <a:endParaRPr b="0" lang="en-GB" sz="10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[0.905, 0.909]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</a:tbl>
          </a:graphicData>
        </a:graphic>
      </p:graphicFrame>
      <p:sp>
        <p:nvSpPr>
          <p:cNvPr id="169" name=""/>
          <p:cNvSpPr/>
          <p:nvPr/>
        </p:nvSpPr>
        <p:spPr>
          <a:xfrm>
            <a:off x="1585800" y="3853800"/>
            <a:ext cx="4173840" cy="1725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5400"/>
                </a:moveTo>
                <a:lnTo>
                  <a:pt x="16200" y="5400"/>
                </a:lnTo>
                <a:lnTo>
                  <a:pt x="16200" y="0"/>
                </a:lnTo>
                <a:lnTo>
                  <a:pt x="21600" y="10800"/>
                </a:lnTo>
                <a:lnTo>
                  <a:pt x="16200" y="21600"/>
                </a:lnTo>
                <a:lnTo>
                  <a:pt x="16200" y="16200"/>
                </a:lnTo>
                <a:lnTo>
                  <a:pt x="0" y="1620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PlaceHolder 1"/>
          <p:cNvSpPr>
            <a:spLocks noGrp="1"/>
          </p:cNvSpPr>
          <p:nvPr>
            <p:ph type="title"/>
          </p:nvPr>
        </p:nvSpPr>
        <p:spPr>
          <a:xfrm>
            <a:off x="599040" y="121320"/>
            <a:ext cx="10796040" cy="125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/>
          </a:bodyPr>
          <a:p>
            <a:pPr>
              <a:lnSpc>
                <a:spcPct val="100000"/>
              </a:lnSpc>
              <a:buNone/>
            </a:pPr>
            <a:r>
              <a:rPr b="0" lang="en-GB" sz="4400" spc="-1" strike="noStrike">
                <a:solidFill>
                  <a:srgbClr val="ffffff"/>
                </a:solidFill>
                <a:latin typeface="Noto Sans Light"/>
              </a:rPr>
              <a:t>Results: uncorrected predictions</a:t>
            </a:r>
            <a:endParaRPr b="0" lang="en-GB" sz="4400" spc="-1" strike="noStrike">
              <a:latin typeface="Arial"/>
            </a:endParaRPr>
          </a:p>
        </p:txBody>
      </p:sp>
      <p:graphicFrame>
        <p:nvGraphicFramePr>
          <p:cNvPr id="171" name=""/>
          <p:cNvGraphicFramePr/>
          <p:nvPr/>
        </p:nvGraphicFramePr>
        <p:xfrm>
          <a:off x="720000" y="2520000"/>
          <a:ext cx="8782560" cy="4821480"/>
        </p:xfrm>
        <a:graphic>
          <a:graphicData uri="http://schemas.openxmlformats.org/drawingml/2006/table">
            <a:tbl>
              <a:tblPr/>
              <a:tblGrid>
                <a:gridCol w="1059120"/>
                <a:gridCol w="886680"/>
                <a:gridCol w="1164240"/>
                <a:gridCol w="1040040"/>
                <a:gridCol w="1040040"/>
                <a:gridCol w="1755720"/>
                <a:gridCol w="1837080"/>
              </a:tblGrid>
              <a:tr h="535320"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1" lang="en-GB" sz="1000" spc="-1" strike="noStrike">
                          <a:latin typeface="Arial"/>
                        </a:rPr>
                        <a:t>Approach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1" lang="en-GB" sz="1000" spc="-1" strike="noStrike">
                          <a:latin typeface="Arial"/>
                        </a:rPr>
                        <a:t>MRI features 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1" lang="en-GB" sz="1000" spc="-1" strike="noStrike">
                          <a:latin typeface="Arial"/>
                        </a:rPr>
                        <a:t>R</a:t>
                      </a:r>
                      <a:r>
                        <a:rPr b="1" lang="en-GB" sz="1000" spc="-1" strike="noStrike" baseline="16000">
                          <a:latin typeface="Arial"/>
                        </a:rPr>
                        <a:t>2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1" lang="en-GB" sz="1000" spc="-1" strike="noStrike">
                          <a:latin typeface="Arial"/>
                        </a:rPr>
                        <a:t>RMSE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1" lang="en-GB" sz="1000" spc="-1" strike="noStrike">
                          <a:latin typeface="Arial"/>
                        </a:rPr>
                        <a:t>MAE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noFill/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1" lang="en-GB" sz="1000" spc="-1" strike="noStrike">
                          <a:latin typeface="Arial"/>
                        </a:rPr>
                        <a:t>Prediction-Age Correlation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noFill/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8f2a1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1" lang="en-GB" sz="1000" spc="-1" strike="noStrike">
                          <a:latin typeface="Arial"/>
                        </a:rPr>
                        <a:t>Corrected Prediction-Age Correlation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535320"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BRIA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690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0.550</a:t>
                      </a:r>
                      <a:endParaRPr b="0" lang="en-GB" sz="10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(0.012)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5.007</a:t>
                      </a:r>
                      <a:endParaRPr b="0" lang="en-GB" sz="10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(0.057)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4.002</a:t>
                      </a:r>
                      <a:endParaRPr b="0" lang="en-GB" sz="10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(0.042)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noFill/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0.742</a:t>
                      </a:r>
                      <a:endParaRPr b="0" lang="en-GB" sz="10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[0.737, 0.747]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noFill/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8f2a1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0.892</a:t>
                      </a:r>
                      <a:endParaRPr b="0" lang="en-GB" sz="10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[0.889, 0.894]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535320"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DKI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207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0.576</a:t>
                      </a:r>
                      <a:endParaRPr b="0" lang="en-GB" sz="10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(0.015)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4.958</a:t>
                      </a:r>
                      <a:endParaRPr b="0" lang="en-GB" sz="10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(0.077)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3.975</a:t>
                      </a:r>
                      <a:endParaRPr b="0" lang="en-GB" sz="10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(0.068)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noFill/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0.754</a:t>
                      </a:r>
                      <a:endParaRPr b="0" lang="en-GB" sz="10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[0.755, 0.764]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noFill/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8f2a1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0.903</a:t>
                      </a:r>
                      <a:endParaRPr b="0" lang="en-GB" sz="10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[0.901, 0.905]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535320"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DTI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276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0.571</a:t>
                      </a:r>
                      <a:endParaRPr b="0" lang="en-GB" sz="10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(0.014)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4.983</a:t>
                      </a:r>
                      <a:endParaRPr b="0" lang="en-GB" sz="10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(0.072)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3.984</a:t>
                      </a:r>
                      <a:endParaRPr b="0" lang="en-GB" sz="10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(0.062)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noFill/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0.756</a:t>
                      </a:r>
                      <a:endParaRPr b="0" lang="en-GB" sz="10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[0.751, 0.761]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noFill/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8f2a1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0.900</a:t>
                      </a:r>
                      <a:endParaRPr b="0" lang="en-GB" sz="10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[0.897, 0.902]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535320"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SMT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276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0.531</a:t>
                      </a:r>
                      <a:endParaRPr b="0" lang="en-GB" sz="10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(0.010)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5.214</a:t>
                      </a:r>
                      <a:endParaRPr b="0" lang="en-GB" sz="10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(0.053)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4.183</a:t>
                      </a:r>
                      <a:endParaRPr b="0" lang="en-GB" sz="10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(0.036)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noFill/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0.729</a:t>
                      </a:r>
                      <a:endParaRPr b="0" lang="en-GB" sz="10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[0.724, 0.734]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noFill/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8f2a1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0.899</a:t>
                      </a:r>
                      <a:endParaRPr b="0" lang="en-GB" sz="10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[0.897, 0.901]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535320"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mcSMT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276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0.519</a:t>
                      </a:r>
                      <a:endParaRPr b="0" lang="en-GB" sz="10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(0.011)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5.175</a:t>
                      </a:r>
                      <a:endParaRPr b="0" lang="en-GB" sz="10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(0.045)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4.153</a:t>
                      </a:r>
                      <a:endParaRPr b="0" lang="en-GB" sz="10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(0.036)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noFill/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0.721</a:t>
                      </a:r>
                      <a:endParaRPr b="0" lang="en-GB" sz="10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[0.716, 0.726]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noFill/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8f2a1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0.892</a:t>
                      </a:r>
                      <a:endParaRPr b="0" lang="en-GB" sz="10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[0.889, 0.894]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535320"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1" lang="en-GB" sz="1000" spc="-1" strike="noStrike">
                          <a:latin typeface="Arial"/>
                        </a:rPr>
                        <a:t>WMTI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207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0.585</a:t>
                      </a:r>
                      <a:endParaRPr b="0" lang="en-GB" sz="10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(0.012)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4.903</a:t>
                      </a:r>
                      <a:endParaRPr b="0" lang="en-GB" sz="10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(0.065)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3.928</a:t>
                      </a:r>
                      <a:endParaRPr b="0" lang="en-GB" sz="10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(0.050)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noFill/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0.765</a:t>
                      </a:r>
                      <a:endParaRPr b="0" lang="en-GB" sz="10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[0.761, 0.770]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noFill/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8f2a1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0.902</a:t>
                      </a:r>
                      <a:endParaRPr b="0" lang="en-GB" sz="10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[0.900, 0.904]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535320"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Mean multimodal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28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0.393</a:t>
                      </a:r>
                      <a:endParaRPr b="0" lang="en-GB" sz="10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(0.012)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5.932</a:t>
                      </a:r>
                      <a:endParaRPr b="0" lang="en-GB" sz="10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(0.051)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4.812</a:t>
                      </a:r>
                      <a:endParaRPr b="0" lang="en-GB" sz="10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(0.046)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noFill/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0.627</a:t>
                      </a:r>
                      <a:endParaRPr b="0" lang="en-GB" sz="10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[0.621, 0.634]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noFill/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8f2a1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0.905</a:t>
                      </a:r>
                      <a:endParaRPr b="0" lang="en-GB" sz="10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[0.903, 0.907]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539280"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Full multimodal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1932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0.645</a:t>
                      </a:r>
                      <a:endParaRPr b="0" lang="en-GB" sz="10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(0.011)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4.534</a:t>
                      </a:r>
                      <a:endParaRPr b="0" lang="en-GB" sz="10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(0.041)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3.624</a:t>
                      </a:r>
                      <a:endParaRPr b="0" lang="en-GB" sz="10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(0.037)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noFill/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0.804</a:t>
                      </a:r>
                      <a:endParaRPr b="0" lang="en-GB" sz="10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[0.800, 0.808]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noFill/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8f2a1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0.907</a:t>
                      </a:r>
                      <a:endParaRPr b="0" lang="en-GB" sz="10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[0.905, 0.909]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</a:tbl>
          </a:graphicData>
        </a:graphic>
      </p:graphicFrame>
      <p:sp>
        <p:nvSpPr>
          <p:cNvPr id="172" name=""/>
          <p:cNvSpPr/>
          <p:nvPr/>
        </p:nvSpPr>
        <p:spPr>
          <a:xfrm>
            <a:off x="360000" y="2520000"/>
            <a:ext cx="2517840" cy="4998600"/>
          </a:xfrm>
          <a:prstGeom prst="rect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73" name="PlaceHolder 9"/>
          <p:cNvSpPr/>
          <p:nvPr/>
        </p:nvSpPr>
        <p:spPr>
          <a:xfrm>
            <a:off x="599040" y="1800000"/>
            <a:ext cx="9298800" cy="59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 fontScale="61000"/>
          </a:bodyPr>
          <a:p>
            <a:pPr marL="432000" indent="-324000">
              <a:lnSpc>
                <a:spcPct val="100000"/>
              </a:lnSpc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latin typeface="Noto Sans Regular"/>
                <a:ea typeface="DejaVu Sans"/>
              </a:rPr>
              <a:t>Differences in model performance for </a:t>
            </a:r>
            <a:r>
              <a:rPr b="1" lang="en-GB" sz="3200" spc="-1" strike="noStrike">
                <a:solidFill>
                  <a:srgbClr val="000000"/>
                </a:solidFill>
                <a:latin typeface="Noto Sans Regular"/>
                <a:ea typeface="DejaVu Sans"/>
              </a:rPr>
              <a:t>uncorrected</a:t>
            </a:r>
            <a:r>
              <a:rPr b="0" lang="en-GB" sz="3200" spc="-1" strike="noStrike">
                <a:solidFill>
                  <a:srgbClr val="000000"/>
                </a:solidFill>
                <a:latin typeface="Noto Sans Regular"/>
                <a:ea typeface="DejaVu Sans"/>
              </a:rPr>
              <a:t> brain age was small across diffusion approaches</a:t>
            </a:r>
            <a:endParaRPr b="0" lang="en-GB" sz="3200" spc="-1" strike="noStrike">
              <a:latin typeface="Arial"/>
            </a:endParaRPr>
          </a:p>
        </p:txBody>
      </p:sp>
      <p:pic>
        <p:nvPicPr>
          <p:cNvPr id="174" name="" descr=""/>
          <p:cNvPicPr/>
          <p:nvPr/>
        </p:nvPicPr>
        <p:blipFill>
          <a:blip r:embed="rId1"/>
          <a:stretch/>
        </p:blipFill>
        <p:spPr>
          <a:xfrm>
            <a:off x="1080000" y="2520000"/>
            <a:ext cx="4857840" cy="4857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" descr=""/>
          <p:cNvPicPr/>
          <p:nvPr/>
        </p:nvPicPr>
        <p:blipFill>
          <a:blip r:embed="rId1"/>
          <a:stretch/>
        </p:blipFill>
        <p:spPr>
          <a:xfrm>
            <a:off x="4908240" y="2340000"/>
            <a:ext cx="5169600" cy="5219640"/>
          </a:xfrm>
          <a:prstGeom prst="rect">
            <a:avLst/>
          </a:prstGeom>
          <a:ln w="0">
            <a:noFill/>
          </a:ln>
        </p:spPr>
      </p:pic>
      <p:sp>
        <p:nvSpPr>
          <p:cNvPr id="176" name="PlaceHolder 1"/>
          <p:cNvSpPr>
            <a:spLocks noGrp="1"/>
          </p:cNvSpPr>
          <p:nvPr>
            <p:ph type="title"/>
          </p:nvPr>
        </p:nvSpPr>
        <p:spPr>
          <a:xfrm>
            <a:off x="599040" y="121320"/>
            <a:ext cx="10796040" cy="125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/>
          </a:bodyPr>
          <a:p>
            <a:pPr>
              <a:lnSpc>
                <a:spcPct val="100000"/>
              </a:lnSpc>
              <a:buNone/>
            </a:pPr>
            <a:r>
              <a:rPr b="0" lang="en-GB" sz="4400" spc="-1" strike="noStrike">
                <a:solidFill>
                  <a:srgbClr val="ffffff"/>
                </a:solidFill>
                <a:latin typeface="Noto Sans Light"/>
              </a:rPr>
              <a:t>Results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177" name="PlaceHolder 27"/>
          <p:cNvSpPr/>
          <p:nvPr/>
        </p:nvSpPr>
        <p:spPr>
          <a:xfrm>
            <a:off x="469080" y="1920240"/>
            <a:ext cx="4438800" cy="563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latin typeface="Noto Sans Regular"/>
                <a:ea typeface="DejaVu Sans"/>
              </a:rPr>
              <a:t>Another aspect of assessing comparability across diffusion approaches: BAG</a:t>
            </a:r>
            <a:endParaRPr b="0" lang="en-GB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latin typeface="Noto Sans Regular"/>
                <a:ea typeface="DejaVu Sans"/>
              </a:rPr>
              <a:t>Key message: BAG strongly related across models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178" name="Plassholder for innhold 3_19"/>
          <p:cNvSpPr/>
          <p:nvPr/>
        </p:nvSpPr>
        <p:spPr>
          <a:xfrm>
            <a:off x="5081040" y="1847880"/>
            <a:ext cx="5037840" cy="62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404040"/>
                </a:solidFill>
                <a:latin typeface="Century Gothic"/>
                <a:ea typeface="Noto Sans CJK SC"/>
              </a:rPr>
              <a:t>Correlations of uncorrected BAG and age across diffusion approaches</a:t>
            </a:r>
            <a:endParaRPr b="0" lang="en-GB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PlaceHolder 1"/>
          <p:cNvSpPr>
            <a:spLocks noGrp="1"/>
          </p:cNvSpPr>
          <p:nvPr>
            <p:ph type="title"/>
          </p:nvPr>
        </p:nvSpPr>
        <p:spPr>
          <a:xfrm>
            <a:off x="599040" y="121320"/>
            <a:ext cx="10796040" cy="125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/>
          </a:bodyPr>
          <a:p>
            <a:pPr>
              <a:lnSpc>
                <a:spcPct val="100000"/>
              </a:lnSpc>
              <a:buNone/>
            </a:pPr>
            <a:r>
              <a:rPr b="0" lang="en-GB" sz="4400" spc="-1" strike="noStrike">
                <a:solidFill>
                  <a:srgbClr val="ffffff"/>
                </a:solidFill>
                <a:latin typeface="Noto Sans Light"/>
              </a:rPr>
              <a:t>Results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180" name="PlaceHolder 2"/>
          <p:cNvSpPr>
            <a:spLocks noGrp="1"/>
          </p:cNvSpPr>
          <p:nvPr>
            <p:ph/>
          </p:nvPr>
        </p:nvSpPr>
        <p:spPr>
          <a:xfrm>
            <a:off x="599040" y="1920240"/>
            <a:ext cx="5518800" cy="5457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Noto Sans Regular"/>
              </a:rPr>
              <a:t>Investigation</a:t>
            </a:r>
            <a:endParaRPr b="0" lang="en-GB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  <a:buNone/>
            </a:pPr>
            <a:endParaRPr b="0" lang="en-GB" sz="24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45000"/>
              <a:buFont typeface="OpenSymbol"/>
              <a:buChar char="-"/>
            </a:pPr>
            <a:r>
              <a:rPr b="0" lang="en-GB" sz="2400" spc="-1" strike="noStrike">
                <a:latin typeface="Noto Sans Regular"/>
              </a:rPr>
              <a:t>Key questions:</a:t>
            </a:r>
            <a:endParaRPr b="0" lang="en-GB" sz="24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tarSymbol"/>
              <a:buAutoNum type="arabicPlain"/>
            </a:pPr>
            <a:r>
              <a:rPr b="0" lang="en-GB" sz="2400" spc="-1" strike="noStrike">
                <a:latin typeface="Noto Sans Regular"/>
              </a:rPr>
              <a:t>Do the results from the six diffusion approaches differ?</a:t>
            </a:r>
            <a:endParaRPr b="0" lang="en-GB" sz="24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tarSymbol"/>
              <a:buAutoNum type="arabicPlain"/>
            </a:pPr>
            <a:r>
              <a:rPr b="1" lang="en-GB" sz="2400" spc="-1" strike="noStrike">
                <a:latin typeface="Noto Sans Regular"/>
                <a:ea typeface="Noto Sans CJK SC"/>
              </a:rPr>
              <a:t>Which are driving WM regions of ageing?</a:t>
            </a:r>
            <a:endParaRPr b="0" lang="en-GB" sz="24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tarSymbol"/>
              <a:buAutoNum type="arabicPlain"/>
            </a:pPr>
            <a:r>
              <a:rPr b="0" lang="en-GB" sz="2400" spc="-1" strike="noStrike">
                <a:latin typeface="Noto Sans Regular"/>
                <a:ea typeface="Noto Sans CJK SC"/>
              </a:rPr>
              <a:t>How does WM project on age?</a:t>
            </a:r>
            <a:endParaRPr b="0" lang="en-GB" sz="2400" spc="-1" strike="noStrike">
              <a:latin typeface="Arial"/>
            </a:endParaRPr>
          </a:p>
        </p:txBody>
      </p:sp>
      <p:pic>
        <p:nvPicPr>
          <p:cNvPr id="181" name="" descr=""/>
          <p:cNvPicPr/>
          <p:nvPr/>
        </p:nvPicPr>
        <p:blipFill>
          <a:blip r:embed="rId1"/>
          <a:stretch/>
        </p:blipFill>
        <p:spPr>
          <a:xfrm>
            <a:off x="6311880" y="1920240"/>
            <a:ext cx="3643920" cy="2449440"/>
          </a:xfrm>
          <a:prstGeom prst="rect">
            <a:avLst/>
          </a:prstGeom>
          <a:ln w="0">
            <a:noFill/>
          </a:ln>
        </p:spPr>
      </p:pic>
      <p:pic>
        <p:nvPicPr>
          <p:cNvPr id="182" name="" descr=""/>
          <p:cNvPicPr/>
          <p:nvPr/>
        </p:nvPicPr>
        <p:blipFill>
          <a:blip r:embed="rId2"/>
          <a:stretch/>
        </p:blipFill>
        <p:spPr>
          <a:xfrm>
            <a:off x="6300000" y="4584240"/>
            <a:ext cx="3602880" cy="2373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laceHolder 1"/>
          <p:cNvSpPr>
            <a:spLocks noGrp="1"/>
          </p:cNvSpPr>
          <p:nvPr>
            <p:ph type="title"/>
          </p:nvPr>
        </p:nvSpPr>
        <p:spPr>
          <a:xfrm>
            <a:off x="599040" y="121320"/>
            <a:ext cx="10796040" cy="125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/>
          </a:bodyPr>
          <a:p>
            <a:pPr>
              <a:lnSpc>
                <a:spcPct val="100000"/>
              </a:lnSpc>
              <a:buNone/>
            </a:pPr>
            <a:r>
              <a:rPr b="0" lang="en-GB" sz="4400" spc="-1" strike="noStrike">
                <a:solidFill>
                  <a:srgbClr val="ffffff"/>
                </a:solidFill>
                <a:latin typeface="Noto Sans Light"/>
                <a:ea typeface="Noto Sans CJK SC"/>
              </a:rPr>
              <a:t>Results: model performance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184" name="PlaceHolder 2"/>
          <p:cNvSpPr>
            <a:spLocks noGrp="1"/>
          </p:cNvSpPr>
          <p:nvPr>
            <p:ph/>
          </p:nvPr>
        </p:nvSpPr>
        <p:spPr>
          <a:xfrm>
            <a:off x="599040" y="1920240"/>
            <a:ext cx="9298800" cy="1137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Noto Sans Regular"/>
              </a:rPr>
              <a:t>Fornix metrics contribute most to accurate age predictions (gain)</a:t>
            </a:r>
            <a:endParaRPr b="0" lang="en-GB" sz="3200" spc="-1" strike="noStrike">
              <a:latin typeface="Arial"/>
            </a:endParaRPr>
          </a:p>
        </p:txBody>
      </p:sp>
      <p:graphicFrame>
        <p:nvGraphicFramePr>
          <p:cNvPr id="185" name=""/>
          <p:cNvGraphicFramePr/>
          <p:nvPr/>
        </p:nvGraphicFramePr>
        <p:xfrm>
          <a:off x="140400" y="3829320"/>
          <a:ext cx="9719640" cy="3449880"/>
        </p:xfrm>
        <a:graphic>
          <a:graphicData uri="http://schemas.openxmlformats.org/drawingml/2006/table">
            <a:tbl>
              <a:tblPr/>
              <a:tblGrid>
                <a:gridCol w="1387800"/>
                <a:gridCol w="1386720"/>
                <a:gridCol w="1389240"/>
                <a:gridCol w="1387080"/>
                <a:gridCol w="1391040"/>
                <a:gridCol w="1385280"/>
                <a:gridCol w="1392840"/>
              </a:tblGrid>
              <a:tr h="479520"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1" lang="en-GB" sz="1000" spc="-1" strike="noStrike">
                          <a:latin typeface="Arial"/>
                        </a:rPr>
                        <a:t>BRIA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>
                      <a:noFill/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1" lang="en-GB" sz="1000" spc="-1" strike="noStrike">
                          <a:latin typeface="Arial"/>
                        </a:rPr>
                        <a:t>DKI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>
                      <a:noFill/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1" lang="en-GB" sz="1000" spc="-1" strike="noStrike">
                          <a:latin typeface="Arial"/>
                        </a:rPr>
                        <a:t>DTI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>
                      <a:noFill/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1" lang="en-GB" sz="1000" spc="-1" strike="noStrike">
                          <a:latin typeface="Arial"/>
                        </a:rPr>
                        <a:t>SMT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>
                      <a:noFill/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1" lang="en-GB" sz="1000" spc="-1" strike="noStrike">
                          <a:latin typeface="Arial"/>
                        </a:rPr>
                        <a:t>mcSMT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>
                      <a:noFill/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1" lang="en-GB" sz="1000" spc="-1" strike="noStrike">
                          <a:latin typeface="Arial"/>
                        </a:rPr>
                        <a:t>WMTI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>
                      <a:noFill/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1" lang="en-GB" sz="1000" spc="-1" strike="noStrike">
                          <a:latin typeface="Arial"/>
                        </a:rPr>
                        <a:t>Multimodal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>
                      <a:noFill/>
                    </a:lnB>
                    <a:solidFill>
                      <a:srgbClr val="b3b3b3"/>
                    </a:solidFill>
                  </a:tcPr>
                </a:tc>
              </a:tr>
              <a:tr h="521280"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Micro FA fornix (54957)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d4ea6b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MK fornix (39662)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d4ea6b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MD fornix</a:t>
                      </a:r>
                      <a:endParaRPr b="0" lang="en-GB" sz="10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(50535)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d4ea6b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MD fornix</a:t>
                      </a:r>
                      <a:endParaRPr b="0" lang="en-GB" sz="10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(43563)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d4ea6b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Intra fornix (38043)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d4ea6b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AWF fornix (52531)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d4ea6b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Micro FA Fornix (67749)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d4ea6b"/>
                    </a:solidFill>
                  </a:tcPr>
                </a:tc>
              </a:tr>
              <a:tr h="576000"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Micro RD right external capsule (22860)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>
                      <a:noFill/>
                    </a:lnR>
                    <a:lnT>
                      <a:noFill/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RK fornix (26954)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>
                      <a:noFill/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d4ea6b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RD FMIN (18386)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 w="720">
                      <a:solidFill>
                        <a:srgbClr val="ffffff"/>
                      </a:solidFill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MD right anterior corona radiata (24675)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noFill/>
                    </a:lnR>
                    <a:lnT>
                      <a:noFill/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Extra trans Fornix (35799)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>
                      <a:noFill/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d4ea6b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RadEAD ATRL (12328)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RD Fornix right Striaterminalis (17664)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>
                      <a:noFill/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d4ea6b"/>
                    </a:solidFill>
                  </a:tcPr>
                </a:tc>
              </a:tr>
              <a:tr h="627840"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Micro FA FMIN</a:t>
                      </a:r>
                      <a:endParaRPr b="0" lang="en-GB" sz="10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(10081)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noFill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AK right anterior limb of internal capsule (16340)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RD fornix right stria terminalis (15431)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d4ea6b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MD SLFR (19451)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Extratrans right external capsule (15369)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>
                      <a:noFill/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RadEAD right anterior corona radiata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AK anterior right limb of internalcapsule (17664)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>
                      <a:noFill/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687960"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Micro FA fornix right stria terminlis</a:t>
                      </a:r>
                      <a:endParaRPr b="0" lang="en-GB" sz="10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(9853)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d4ea6b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AK fornix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noFill/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d4ea6b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AD fornix (9637)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d4ea6b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MD FMIN (13527)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noFill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Extra MD anterior left limb of internalcapsule (6254)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RadEAD IFOFR (9828)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RadEAD right anterior corona radiata (17375)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557640"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Micro RD Fornix right stria terminalis (9812)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>
                      <a:noFill/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d4ea6b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AK left superior frontooccipital fasciculus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FA fornix left striaterminalis (9283)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d4ea6b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FA fornix (12011)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d4ea6b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Extra trans anterior right limb of internalcapsule (6126)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RadEAD right external capsule (9793)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RadEAD SLFR (15840)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</a:tbl>
          </a:graphicData>
        </a:graphic>
      </p:graphicFrame>
      <p:sp>
        <p:nvSpPr>
          <p:cNvPr id="186" name=""/>
          <p:cNvSpPr/>
          <p:nvPr/>
        </p:nvSpPr>
        <p:spPr>
          <a:xfrm>
            <a:off x="140400" y="3420000"/>
            <a:ext cx="10756440" cy="1036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GB" sz="2200" spc="-1" strike="noStrike">
                <a:solidFill>
                  <a:srgbClr val="000000"/>
                </a:solidFill>
                <a:latin typeface="Noto Sans Regular"/>
                <a:ea typeface="Noto Serif CJK SC"/>
              </a:rPr>
              <a:t>Top five diffusion metrics ranked by gain in age prediction accuracy</a:t>
            </a:r>
            <a:endParaRPr b="0" lang="en-GB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PlaceHolder 1"/>
          <p:cNvSpPr>
            <a:spLocks noGrp="1"/>
          </p:cNvSpPr>
          <p:nvPr>
            <p:ph type="title"/>
          </p:nvPr>
        </p:nvSpPr>
        <p:spPr>
          <a:xfrm>
            <a:off x="599040" y="121320"/>
            <a:ext cx="10796040" cy="125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/>
          </a:bodyPr>
          <a:p>
            <a:pPr>
              <a:lnSpc>
                <a:spcPct val="100000"/>
              </a:lnSpc>
              <a:buNone/>
            </a:pPr>
            <a:r>
              <a:rPr b="0" lang="en-GB" sz="4400" spc="-1" strike="noStrike">
                <a:solidFill>
                  <a:srgbClr val="ffffff"/>
                </a:solidFill>
                <a:latin typeface="Noto Sans Light"/>
              </a:rPr>
              <a:t>Results: age-metric associations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188" name="PlaceHolder 2"/>
          <p:cNvSpPr>
            <a:spLocks noGrp="1"/>
          </p:cNvSpPr>
          <p:nvPr>
            <p:ph/>
          </p:nvPr>
        </p:nvSpPr>
        <p:spPr>
          <a:xfrm>
            <a:off x="599040" y="1920240"/>
            <a:ext cx="3178800" cy="5277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5000"/>
          </a:bodyPr>
          <a:p>
            <a:pPr marL="432000" indent="-324000">
              <a:lnSpc>
                <a:spcPct val="100000"/>
              </a:lnSpc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Noto Sans Regular"/>
              </a:rPr>
              <a:t>Fornix contributions to age predictions are reflected in correlations</a:t>
            </a:r>
            <a:endParaRPr b="0" lang="en-GB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Noto Sans Regular"/>
              </a:rPr>
              <a:t>Strongest age-metric correlations in fornix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189" name=""/>
          <p:cNvSpPr/>
          <p:nvPr/>
        </p:nvSpPr>
        <p:spPr>
          <a:xfrm>
            <a:off x="4301280" y="1887480"/>
            <a:ext cx="5777280" cy="73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GB" sz="2200" spc="-1" strike="noStrike">
                <a:solidFill>
                  <a:srgbClr val="000000"/>
                </a:solidFill>
                <a:latin typeface="Noto Sans Regular"/>
                <a:ea typeface="Noto Serif CJK SC"/>
              </a:rPr>
              <a:t>Correlations between diffusion metrics and age (scattered)</a:t>
            </a:r>
            <a:endParaRPr b="0" lang="en-GB" sz="2200" spc="-1" strike="noStrike">
              <a:latin typeface="Arial"/>
            </a:endParaRPr>
          </a:p>
        </p:txBody>
      </p:sp>
      <p:pic>
        <p:nvPicPr>
          <p:cNvPr id="190" name="" descr=""/>
          <p:cNvPicPr/>
          <p:nvPr/>
        </p:nvPicPr>
        <p:blipFill>
          <a:blip r:embed="rId1"/>
          <a:stretch/>
        </p:blipFill>
        <p:spPr>
          <a:xfrm>
            <a:off x="4141440" y="2700000"/>
            <a:ext cx="5937840" cy="4857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PlaceHolder 1"/>
          <p:cNvSpPr>
            <a:spLocks noGrp="1"/>
          </p:cNvSpPr>
          <p:nvPr>
            <p:ph type="title"/>
          </p:nvPr>
        </p:nvSpPr>
        <p:spPr>
          <a:xfrm>
            <a:off x="599040" y="121320"/>
            <a:ext cx="10796040" cy="125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/>
          </a:bodyPr>
          <a:p>
            <a:pPr>
              <a:lnSpc>
                <a:spcPct val="100000"/>
              </a:lnSpc>
              <a:buNone/>
            </a:pPr>
            <a:r>
              <a:rPr b="0" lang="en-GB" sz="4400" spc="-1" strike="noStrike">
                <a:solidFill>
                  <a:srgbClr val="ffffff"/>
                </a:solidFill>
                <a:latin typeface="Noto Sans Light"/>
                <a:ea typeface="Noto Sans CJK SC"/>
              </a:rPr>
              <a:t>Results: age-metric associations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192" name="PlaceHolder 2"/>
          <p:cNvSpPr>
            <a:spLocks noGrp="1"/>
          </p:cNvSpPr>
          <p:nvPr>
            <p:ph/>
          </p:nvPr>
        </p:nvSpPr>
        <p:spPr>
          <a:xfrm>
            <a:off x="599040" y="1920240"/>
            <a:ext cx="3178800" cy="5277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5000"/>
          </a:bodyPr>
          <a:p>
            <a:pPr marL="432000" indent="-324000">
              <a:lnSpc>
                <a:spcPct val="100000"/>
              </a:lnSpc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Noto Sans Regular"/>
              </a:rPr>
              <a:t>Fornix contributions to age predictions are reflected in correlations</a:t>
            </a:r>
            <a:endParaRPr b="0" lang="en-GB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Noto Sans Regular"/>
              </a:rPr>
              <a:t>Strongest age-metric correlations in fornix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193" name=""/>
          <p:cNvSpPr/>
          <p:nvPr/>
        </p:nvSpPr>
        <p:spPr>
          <a:xfrm>
            <a:off x="4301280" y="1887480"/>
            <a:ext cx="5777280" cy="73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GB" sz="2200" spc="-1" strike="noStrike">
                <a:solidFill>
                  <a:srgbClr val="000000"/>
                </a:solidFill>
                <a:latin typeface="Noto Sans Regular"/>
                <a:ea typeface="Noto Serif CJK SC"/>
              </a:rPr>
              <a:t>Correlations between diffusion metrics and age (distributions)</a:t>
            </a:r>
            <a:endParaRPr b="0" lang="en-GB" sz="2200" spc="-1" strike="noStrike">
              <a:latin typeface="Arial"/>
            </a:endParaRPr>
          </a:p>
        </p:txBody>
      </p:sp>
      <p:pic>
        <p:nvPicPr>
          <p:cNvPr id="194" name="" descr=""/>
          <p:cNvPicPr/>
          <p:nvPr/>
        </p:nvPicPr>
        <p:blipFill>
          <a:blip r:embed="rId1"/>
          <a:stretch/>
        </p:blipFill>
        <p:spPr>
          <a:xfrm>
            <a:off x="4192200" y="2700000"/>
            <a:ext cx="5705640" cy="35118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PlaceHolder 1"/>
          <p:cNvSpPr>
            <a:spLocks noGrp="1"/>
          </p:cNvSpPr>
          <p:nvPr>
            <p:ph type="title"/>
          </p:nvPr>
        </p:nvSpPr>
        <p:spPr>
          <a:xfrm>
            <a:off x="599040" y="121320"/>
            <a:ext cx="10796040" cy="125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/>
          </a:bodyPr>
          <a:p>
            <a:pPr>
              <a:lnSpc>
                <a:spcPct val="100000"/>
              </a:lnSpc>
              <a:buNone/>
            </a:pPr>
            <a:r>
              <a:rPr b="0" lang="en-GB" sz="4400" spc="-1" strike="noStrike">
                <a:solidFill>
                  <a:srgbClr val="ffffff"/>
                </a:solidFill>
                <a:latin typeface="Noto Sans Light"/>
              </a:rPr>
              <a:t>Results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196" name="PlaceHolder 2"/>
          <p:cNvSpPr>
            <a:spLocks noGrp="1"/>
          </p:cNvSpPr>
          <p:nvPr>
            <p:ph/>
          </p:nvPr>
        </p:nvSpPr>
        <p:spPr>
          <a:xfrm>
            <a:off x="599040" y="1920240"/>
            <a:ext cx="5698800" cy="5277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8000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GB" sz="3200" spc="-1" strike="noStrike">
                <a:latin typeface="Noto Sans Regular"/>
              </a:rPr>
              <a:t>Changes in Fornix throughout ageing?</a:t>
            </a:r>
            <a:endParaRPr b="0" lang="en-GB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Noto Sans Regular"/>
              </a:rPr>
              <a:t>Fornix = hippocampal output tract, part of limbic system</a:t>
            </a:r>
            <a:endParaRPr b="0" lang="en-GB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Noto Sans Regular"/>
              </a:rPr>
              <a:t>Cutting it causes recall memory problems</a:t>
            </a:r>
            <a:endParaRPr b="0" lang="en-GB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Noto Sans Regular"/>
              </a:rPr>
              <a:t>Close to hippocampus which has strong associations with ageing, age-disorders and cognition (esp. memory)</a:t>
            </a:r>
            <a:endParaRPr b="0" lang="en-GB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Noto Sans Regular"/>
                <a:ea typeface="Noto Sans CJK SC"/>
              </a:rPr>
              <a:t>Previously associated with resting state activity in 10,000 UKB participants</a:t>
            </a:r>
            <a:r>
              <a:rPr b="0" lang="en-GB" sz="2400" spc="-1" strike="noStrike" baseline="33000">
                <a:latin typeface="Noto Sans Regular"/>
                <a:ea typeface="Noto Sans CJK SC"/>
              </a:rPr>
              <a:t>1</a:t>
            </a:r>
            <a:endParaRPr b="0" lang="en-GB" sz="24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Noto Sans Regular"/>
                <a:ea typeface="Noto Sans CJK SC"/>
              </a:rPr>
              <a:t>Is the fornix an integral part of brain networks?</a:t>
            </a:r>
            <a:endParaRPr b="0" lang="en-GB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  <a:buNone/>
            </a:pPr>
            <a:endParaRPr b="0" lang="en-GB" sz="1400" spc="-1" strike="noStrike">
              <a:latin typeface="Arial"/>
            </a:endParaRPr>
          </a:p>
        </p:txBody>
      </p:sp>
      <p:pic>
        <p:nvPicPr>
          <p:cNvPr id="197" name="" descr=""/>
          <p:cNvPicPr/>
          <p:nvPr/>
        </p:nvPicPr>
        <p:blipFill>
          <a:blip r:embed="rId1"/>
          <a:stretch/>
        </p:blipFill>
        <p:spPr>
          <a:xfrm>
            <a:off x="6440040" y="2880000"/>
            <a:ext cx="3371400" cy="2877840"/>
          </a:xfrm>
          <a:prstGeom prst="rect">
            <a:avLst/>
          </a:prstGeom>
          <a:ln w="0">
            <a:noFill/>
          </a:ln>
        </p:spPr>
      </p:pic>
      <p:sp>
        <p:nvSpPr>
          <p:cNvPr id="198" name=""/>
          <p:cNvSpPr/>
          <p:nvPr/>
        </p:nvSpPr>
        <p:spPr>
          <a:xfrm>
            <a:off x="7200000" y="7260120"/>
            <a:ext cx="2984400" cy="297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GB" sz="1400" spc="-1" strike="noStrike">
                <a:solidFill>
                  <a:srgbClr val="000000"/>
                </a:solidFill>
                <a:latin typeface="Noto Sans Regular"/>
                <a:ea typeface="DejaVu Sans"/>
              </a:rPr>
              <a:t>1 Kernbach et al., 2018, PNAS</a:t>
            </a:r>
            <a:endParaRPr b="0" lang="en-GB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PlaceHolder 1"/>
          <p:cNvSpPr>
            <a:spLocks noGrp="1"/>
          </p:cNvSpPr>
          <p:nvPr>
            <p:ph type="title"/>
          </p:nvPr>
        </p:nvSpPr>
        <p:spPr>
          <a:xfrm>
            <a:off x="599040" y="121320"/>
            <a:ext cx="10796040" cy="125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/>
          </a:bodyPr>
          <a:p>
            <a:pPr>
              <a:lnSpc>
                <a:spcPct val="100000"/>
              </a:lnSpc>
              <a:buNone/>
            </a:pPr>
            <a:r>
              <a:rPr b="0" lang="en-GB" sz="4400" spc="-1" strike="noStrike">
                <a:solidFill>
                  <a:srgbClr val="ffffff"/>
                </a:solidFill>
                <a:latin typeface="Noto Sans Light"/>
              </a:rPr>
              <a:t>Results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200" name="PlaceHolder 2"/>
          <p:cNvSpPr>
            <a:spLocks noGrp="1"/>
          </p:cNvSpPr>
          <p:nvPr>
            <p:ph/>
          </p:nvPr>
        </p:nvSpPr>
        <p:spPr>
          <a:xfrm>
            <a:off x="599040" y="1920240"/>
            <a:ext cx="5518800" cy="5457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Noto Sans Regular"/>
              </a:rPr>
              <a:t>Investigation</a:t>
            </a:r>
            <a:endParaRPr b="0" lang="en-GB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  <a:buNone/>
            </a:pPr>
            <a:endParaRPr b="0" lang="en-GB" sz="24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45000"/>
              <a:buFont typeface="OpenSymbol"/>
              <a:buChar char="-"/>
            </a:pPr>
            <a:r>
              <a:rPr b="0" lang="en-GB" sz="2400" spc="-1" strike="noStrike">
                <a:latin typeface="Noto Sans Regular"/>
              </a:rPr>
              <a:t>Key questions:</a:t>
            </a:r>
            <a:endParaRPr b="0" lang="en-GB" sz="24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tarSymbol"/>
              <a:buAutoNum type="arabicPlain"/>
            </a:pPr>
            <a:r>
              <a:rPr b="0" lang="en-GB" sz="2400" spc="-1" strike="noStrike">
                <a:latin typeface="Noto Sans Regular"/>
              </a:rPr>
              <a:t>Do brain age predictions from the six diffusion approaches differ?</a:t>
            </a:r>
            <a:endParaRPr b="0" lang="en-GB" sz="24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tarSymbol"/>
              <a:buAutoNum type="arabicPlain"/>
            </a:pPr>
            <a:r>
              <a:rPr b="0" lang="en-GB" sz="2400" spc="-1" strike="noStrike">
                <a:latin typeface="Noto Sans Regular"/>
                <a:ea typeface="Noto Sans CJK SC"/>
              </a:rPr>
              <a:t>Which are driving WM regions of ageing?</a:t>
            </a:r>
            <a:endParaRPr b="0" lang="en-GB" sz="24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tarSymbol"/>
              <a:buAutoNum type="arabicPlain"/>
            </a:pPr>
            <a:r>
              <a:rPr b="1" lang="en-GB" sz="2400" spc="-1" strike="noStrike">
                <a:latin typeface="Noto Sans Regular"/>
                <a:ea typeface="Noto Sans CJK SC"/>
              </a:rPr>
              <a:t>How does WM project on age?</a:t>
            </a:r>
            <a:endParaRPr b="0" lang="en-GB" sz="2400" spc="-1" strike="noStrike">
              <a:latin typeface="Arial"/>
            </a:endParaRPr>
          </a:p>
        </p:txBody>
      </p:sp>
      <p:pic>
        <p:nvPicPr>
          <p:cNvPr id="201" name="" descr=""/>
          <p:cNvPicPr/>
          <p:nvPr/>
        </p:nvPicPr>
        <p:blipFill>
          <a:blip r:embed="rId1"/>
          <a:stretch/>
        </p:blipFill>
        <p:spPr>
          <a:xfrm>
            <a:off x="6311880" y="1920240"/>
            <a:ext cx="3643920" cy="2449440"/>
          </a:xfrm>
          <a:prstGeom prst="rect">
            <a:avLst/>
          </a:prstGeom>
          <a:ln w="0">
            <a:noFill/>
          </a:ln>
        </p:spPr>
      </p:pic>
      <p:pic>
        <p:nvPicPr>
          <p:cNvPr id="202" name="" descr=""/>
          <p:cNvPicPr/>
          <p:nvPr/>
        </p:nvPicPr>
        <p:blipFill>
          <a:blip r:embed="rId2"/>
          <a:stretch/>
        </p:blipFill>
        <p:spPr>
          <a:xfrm>
            <a:off x="6300000" y="4584240"/>
            <a:ext cx="3602880" cy="2373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599040" y="121320"/>
            <a:ext cx="10796040" cy="125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/>
          </a:bodyPr>
          <a:p>
            <a:pPr>
              <a:lnSpc>
                <a:spcPct val="100000"/>
              </a:lnSpc>
              <a:buNone/>
            </a:pPr>
            <a:r>
              <a:rPr b="0" lang="en-GB" sz="4400" spc="-1" strike="noStrike">
                <a:solidFill>
                  <a:srgbClr val="ffffff"/>
                </a:solidFill>
                <a:latin typeface="Noto Sans Light"/>
              </a:rPr>
              <a:t>Contents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131" name="PlaceHolder 2"/>
          <p:cNvSpPr>
            <a:spLocks noGrp="1"/>
          </p:cNvSpPr>
          <p:nvPr>
            <p:ph/>
          </p:nvPr>
        </p:nvSpPr>
        <p:spPr>
          <a:xfrm>
            <a:off x="599040" y="1920240"/>
            <a:ext cx="9118440" cy="4660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0000"/>
          </a:bodyPr>
          <a:p>
            <a:pPr marL="432000" indent="-324000">
              <a:lnSpc>
                <a:spcPct val="100000"/>
              </a:lnSpc>
              <a:spcAft>
                <a:spcPts val="1409"/>
              </a:spcAft>
              <a:buClr>
                <a:srgbClr val="000000"/>
              </a:buClr>
              <a:buFont typeface="Wingdings" charset="2"/>
              <a:buAutoNum type="arabicPlain"/>
            </a:pPr>
            <a:r>
              <a:rPr b="0" lang="en-GB" sz="3200" spc="-1" strike="noStrike">
                <a:latin typeface="Noto Sans Regular"/>
              </a:rPr>
              <a:t>Background</a:t>
            </a:r>
            <a:endParaRPr b="0" lang="en-GB" sz="32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50000"/>
              <a:buFont typeface="StarSymbol"/>
              <a:buAutoNum type="arabicPlain"/>
            </a:pPr>
            <a:r>
              <a:rPr b="0" lang="en-GB" sz="3200" spc="-1" strike="noStrike">
                <a:latin typeface="Noto Sans Regular"/>
              </a:rPr>
              <a:t>Brain ageing</a:t>
            </a:r>
            <a:endParaRPr b="0" lang="en-GB" sz="32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50000"/>
              <a:buFont typeface="StarSymbol"/>
              <a:buAutoNum type="arabicPlain"/>
            </a:pPr>
            <a:r>
              <a:rPr b="0" lang="en-GB" sz="3200" spc="-1" strike="noStrike">
                <a:latin typeface="Noto Sans Regular"/>
              </a:rPr>
              <a:t>Brain age gap</a:t>
            </a:r>
            <a:endParaRPr b="0" lang="en-GB" sz="32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50000"/>
              <a:buFont typeface="StarSymbol"/>
              <a:buAutoNum type="arabicPlain"/>
            </a:pPr>
            <a:r>
              <a:rPr b="0" lang="en-GB" sz="3200" spc="-1" strike="noStrike">
                <a:latin typeface="Noto Sans Regular"/>
              </a:rPr>
              <a:t>Diffusion MRI</a:t>
            </a:r>
            <a:endParaRPr b="0" lang="en-GB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  <a:buNone/>
            </a:pPr>
            <a:endParaRPr b="0" lang="en-GB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Aft>
                <a:spcPts val="1409"/>
              </a:spcAft>
              <a:buClr>
                <a:srgbClr val="000000"/>
              </a:buClr>
              <a:buFont typeface="Wingdings" charset="2"/>
              <a:buAutoNum type="arabicPlain"/>
            </a:pPr>
            <a:r>
              <a:rPr b="0" lang="en-GB" sz="3200" spc="-1" strike="noStrike">
                <a:latin typeface="Noto Sans Regular"/>
              </a:rPr>
              <a:t>Current Study</a:t>
            </a:r>
            <a:endParaRPr b="0" lang="en-GB" sz="32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50000"/>
              <a:buFont typeface="StarSymbol"/>
              <a:buAutoNum type="arabicPlain"/>
            </a:pPr>
            <a:r>
              <a:rPr b="0" lang="en-GB" sz="3200" spc="-1" strike="noStrike">
                <a:latin typeface="Noto Sans Regular"/>
              </a:rPr>
              <a:t>Methods</a:t>
            </a:r>
            <a:endParaRPr b="0" lang="en-GB" sz="32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50000"/>
              <a:buFont typeface="StarSymbol"/>
              <a:buAutoNum type="arabicPlain"/>
            </a:pPr>
            <a:r>
              <a:rPr b="0" lang="en-GB" sz="3200" spc="-1" strike="noStrike">
                <a:latin typeface="Noto Sans Regular"/>
              </a:rPr>
              <a:t>Results &amp; Discussion</a:t>
            </a:r>
            <a:endParaRPr b="0" lang="en-GB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PlaceHolder 1"/>
          <p:cNvSpPr>
            <a:spLocks noGrp="1"/>
          </p:cNvSpPr>
          <p:nvPr>
            <p:ph type="title"/>
          </p:nvPr>
        </p:nvSpPr>
        <p:spPr>
          <a:xfrm>
            <a:off x="599040" y="121320"/>
            <a:ext cx="10796040" cy="125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/>
          </a:bodyPr>
          <a:p>
            <a:pPr>
              <a:lnSpc>
                <a:spcPct val="100000"/>
              </a:lnSpc>
              <a:buNone/>
            </a:pPr>
            <a:r>
              <a:rPr b="0" lang="en-GB" sz="4400" spc="-1" strike="noStrike">
                <a:solidFill>
                  <a:srgbClr val="ffffff"/>
                </a:solidFill>
                <a:latin typeface="Noto Sans Light"/>
              </a:rPr>
              <a:t>Results: age trajectories</a:t>
            </a:r>
            <a:endParaRPr b="0" lang="en-GB" sz="4400" spc="-1" strike="noStrike">
              <a:latin typeface="Arial"/>
            </a:endParaRPr>
          </a:p>
        </p:txBody>
      </p:sp>
      <p:pic>
        <p:nvPicPr>
          <p:cNvPr id="204" name="" descr=""/>
          <p:cNvPicPr/>
          <p:nvPr/>
        </p:nvPicPr>
        <p:blipFill>
          <a:blip r:embed="rId1"/>
          <a:stretch/>
        </p:blipFill>
        <p:spPr>
          <a:xfrm>
            <a:off x="0" y="1476000"/>
            <a:ext cx="5277240" cy="3957840"/>
          </a:xfrm>
          <a:prstGeom prst="rect">
            <a:avLst/>
          </a:prstGeom>
          <a:ln w="0">
            <a:noFill/>
          </a:ln>
        </p:spPr>
      </p:pic>
      <p:pic>
        <p:nvPicPr>
          <p:cNvPr id="205" name="" descr=""/>
          <p:cNvPicPr/>
          <p:nvPr/>
        </p:nvPicPr>
        <p:blipFill>
          <a:blip r:embed="rId2"/>
          <a:stretch/>
        </p:blipFill>
        <p:spPr>
          <a:xfrm>
            <a:off x="5220000" y="3914640"/>
            <a:ext cx="4857840" cy="3642840"/>
          </a:xfrm>
          <a:prstGeom prst="rect">
            <a:avLst/>
          </a:prstGeom>
          <a:ln w="0">
            <a:noFill/>
          </a:ln>
        </p:spPr>
      </p:pic>
      <p:sp>
        <p:nvSpPr>
          <p:cNvPr id="206" name="PlaceHolder 43"/>
          <p:cNvSpPr/>
          <p:nvPr/>
        </p:nvSpPr>
        <p:spPr>
          <a:xfrm>
            <a:off x="5459040" y="1620000"/>
            <a:ext cx="4618800" cy="161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 fontScale="81000"/>
          </a:bodyPr>
          <a:p>
            <a:pPr marL="432000" indent="-324000">
              <a:lnSpc>
                <a:spcPct val="100000"/>
              </a:lnSpc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latin typeface="Noto Sans Regular"/>
                <a:ea typeface="DejaVu Sans"/>
              </a:rPr>
              <a:t>The 28 diffusion metrics in fornix (lower fig) are more age sensitive than global measures (left)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207" name="PlaceHolder 44"/>
          <p:cNvSpPr/>
          <p:nvPr/>
        </p:nvSpPr>
        <p:spPr>
          <a:xfrm>
            <a:off x="180000" y="5400000"/>
            <a:ext cx="4857840" cy="215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 fontScale="61000"/>
          </a:bodyPr>
          <a:p>
            <a:pPr marL="432000" indent="-324000">
              <a:lnSpc>
                <a:spcPct val="100000"/>
              </a:lnSpc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latin typeface="Noto Sans Regular"/>
                <a:ea typeface="DejaVu Sans"/>
              </a:rPr>
              <a:t>Stronger relationship of axonal water fractions &amp; age for fornix, suggesting quicker WM deterioration</a:t>
            </a:r>
            <a:endParaRPr b="0" lang="en-GB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latin typeface="Noto Sans Regular"/>
                <a:ea typeface="DejaVu Sans"/>
              </a:rPr>
              <a:t>Stronger fornix radial diffusivity age  indicative of higher fornix plasticity?</a:t>
            </a:r>
            <a:endParaRPr b="0" lang="en-GB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PlaceHolder 1"/>
          <p:cNvSpPr>
            <a:spLocks noGrp="1"/>
          </p:cNvSpPr>
          <p:nvPr>
            <p:ph type="title"/>
          </p:nvPr>
        </p:nvSpPr>
        <p:spPr>
          <a:xfrm>
            <a:off x="599040" y="121320"/>
            <a:ext cx="9299880" cy="125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 fontScale="93000"/>
          </a:bodyPr>
          <a:p>
            <a:pPr>
              <a:lnSpc>
                <a:spcPct val="100000"/>
              </a:lnSpc>
              <a:buNone/>
            </a:pPr>
            <a:r>
              <a:rPr b="0" lang="en-GB" sz="4400" spc="-1" strike="noStrike">
                <a:solidFill>
                  <a:srgbClr val="ffffff"/>
                </a:solidFill>
                <a:latin typeface="Noto Sans Light"/>
              </a:rPr>
              <a:t>Results: normalised global trajectories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209" name="PlaceHolder 46"/>
          <p:cNvSpPr/>
          <p:nvPr/>
        </p:nvSpPr>
        <p:spPr>
          <a:xfrm>
            <a:off x="6064560" y="1620000"/>
            <a:ext cx="4013280" cy="593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latin typeface="Noto Sans Regular"/>
                <a:ea typeface="DejaVu Sans"/>
              </a:rPr>
              <a:t>The 28 diffusion metrics follow quite tightly resembling lines when standardised (C-D) and predicted from age, sex and site (A-D)</a:t>
            </a:r>
            <a:endParaRPr b="0" lang="en-GB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latin typeface="Noto Sans Regular"/>
                <a:ea typeface="DejaVu Sans"/>
              </a:rPr>
              <a:t>E: R</a:t>
            </a:r>
            <a:r>
              <a:rPr b="0" lang="en-GB" sz="3200" spc="-1" strike="noStrike" baseline="33000">
                <a:solidFill>
                  <a:srgbClr val="000000"/>
                </a:solidFill>
                <a:latin typeface="Noto Sans Regular"/>
                <a:ea typeface="DejaVu Sans"/>
              </a:rPr>
              <a:t>2</a:t>
            </a:r>
            <a:r>
              <a:rPr b="0" lang="en-GB" sz="3200" spc="-1" strike="noStrike">
                <a:solidFill>
                  <a:srgbClr val="000000"/>
                </a:solidFill>
                <a:latin typeface="Noto Sans Regular"/>
                <a:ea typeface="DejaVu Sans"/>
              </a:rPr>
              <a:t> and SE</a:t>
            </a:r>
            <a:endParaRPr b="0" lang="en-GB" sz="3200" spc="-1" strike="noStrike">
              <a:latin typeface="Arial"/>
            </a:endParaRPr>
          </a:p>
        </p:txBody>
      </p:sp>
      <p:pic>
        <p:nvPicPr>
          <p:cNvPr id="210" name="" descr=""/>
          <p:cNvPicPr/>
          <p:nvPr/>
        </p:nvPicPr>
        <p:blipFill>
          <a:blip r:embed="rId1"/>
          <a:stretch/>
        </p:blipFill>
        <p:spPr>
          <a:xfrm>
            <a:off x="0" y="1495440"/>
            <a:ext cx="6062400" cy="6062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PlaceHolder 1"/>
          <p:cNvSpPr>
            <a:spLocks noGrp="1"/>
          </p:cNvSpPr>
          <p:nvPr>
            <p:ph type="title"/>
          </p:nvPr>
        </p:nvSpPr>
        <p:spPr>
          <a:xfrm>
            <a:off x="599040" y="121320"/>
            <a:ext cx="9299880" cy="125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 fontScale="93000"/>
          </a:bodyPr>
          <a:p>
            <a:pPr>
              <a:lnSpc>
                <a:spcPct val="100000"/>
              </a:lnSpc>
              <a:buNone/>
            </a:pPr>
            <a:r>
              <a:rPr b="0" lang="en-GB" sz="4400" spc="-1" strike="noStrike">
                <a:solidFill>
                  <a:srgbClr val="ffffff"/>
                </a:solidFill>
                <a:latin typeface="Noto Sans Light"/>
              </a:rPr>
              <a:t>Results: normalised fornix trajectories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212" name="PlaceHolder 48"/>
          <p:cNvSpPr/>
          <p:nvPr/>
        </p:nvSpPr>
        <p:spPr>
          <a:xfrm>
            <a:off x="6064560" y="1620000"/>
            <a:ext cx="4013280" cy="593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 fontScale="98000"/>
          </a:bodyPr>
          <a:p>
            <a:pPr marL="432000" indent="-324000">
              <a:lnSpc>
                <a:spcPct val="100000"/>
              </a:lnSpc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latin typeface="Noto Sans Regular"/>
                <a:ea typeface="DejaVu Sans"/>
              </a:rPr>
              <a:t>The 28 diffusion metrics follow quite tightly resembling lines when standardised (C-D) and predicted from age, sex and site (A-D)</a:t>
            </a:r>
            <a:endParaRPr b="0" lang="en-GB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latin typeface="Noto Sans Regular"/>
                <a:ea typeface="DejaVu Sans"/>
              </a:rPr>
              <a:t>E: R</a:t>
            </a:r>
            <a:r>
              <a:rPr b="0" lang="en-GB" sz="3200" spc="-1" strike="noStrike" baseline="33000">
                <a:solidFill>
                  <a:srgbClr val="000000"/>
                </a:solidFill>
                <a:latin typeface="Noto Sans Regular"/>
                <a:ea typeface="DejaVu Sans"/>
              </a:rPr>
              <a:t>2</a:t>
            </a:r>
            <a:r>
              <a:rPr b="0" lang="en-GB" sz="3200" spc="-1" strike="noStrike">
                <a:solidFill>
                  <a:srgbClr val="000000"/>
                </a:solidFill>
                <a:latin typeface="Noto Sans Regular"/>
                <a:ea typeface="DejaVu Sans"/>
              </a:rPr>
              <a:t> and SE, better models for fornix</a:t>
            </a:r>
            <a:endParaRPr b="0" lang="en-GB" sz="3200" spc="-1" strike="noStrike">
              <a:latin typeface="Arial"/>
            </a:endParaRPr>
          </a:p>
        </p:txBody>
      </p:sp>
      <p:pic>
        <p:nvPicPr>
          <p:cNvPr id="213" name="" descr=""/>
          <p:cNvPicPr/>
          <p:nvPr/>
        </p:nvPicPr>
        <p:blipFill>
          <a:blip r:embed="rId1"/>
          <a:stretch/>
        </p:blipFill>
        <p:spPr>
          <a:xfrm>
            <a:off x="0" y="1551600"/>
            <a:ext cx="5937840" cy="5937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PlaceHolder 1"/>
          <p:cNvSpPr>
            <a:spLocks noGrp="1"/>
          </p:cNvSpPr>
          <p:nvPr>
            <p:ph type="title"/>
          </p:nvPr>
        </p:nvSpPr>
        <p:spPr>
          <a:xfrm>
            <a:off x="599040" y="121320"/>
            <a:ext cx="10796040" cy="125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/>
          </a:bodyPr>
          <a:p>
            <a:pPr>
              <a:lnSpc>
                <a:spcPct val="100000"/>
              </a:lnSpc>
              <a:buNone/>
            </a:pPr>
            <a:r>
              <a:rPr b="0" lang="en-GB" sz="4400" spc="-1" strike="noStrike">
                <a:solidFill>
                  <a:srgbClr val="ffffff"/>
                </a:solidFill>
                <a:latin typeface="Noto Sans Light"/>
              </a:rPr>
              <a:t>Results: fornix feat. associations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215" name="PlaceHolder 2"/>
          <p:cNvSpPr>
            <a:spLocks noGrp="1"/>
          </p:cNvSpPr>
          <p:nvPr>
            <p:ph/>
          </p:nvPr>
        </p:nvSpPr>
        <p:spPr>
          <a:xfrm>
            <a:off x="599040" y="1920240"/>
            <a:ext cx="4258800" cy="5277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Noto Sans Regular"/>
              </a:rPr>
              <a:t>Fornix metrics across approaches were strongly related to each other</a:t>
            </a:r>
            <a:endParaRPr b="0" lang="en-GB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Noto Sans Regular"/>
              </a:rPr>
              <a:t>Two major clusters of fornix metrics (also reflected in age-curves)</a:t>
            </a:r>
            <a:endParaRPr b="0" lang="en-GB" sz="3200" spc="-1" strike="noStrike">
              <a:latin typeface="Arial"/>
            </a:endParaRPr>
          </a:p>
        </p:txBody>
      </p:sp>
      <p:pic>
        <p:nvPicPr>
          <p:cNvPr id="216" name="" descr=""/>
          <p:cNvPicPr/>
          <p:nvPr/>
        </p:nvPicPr>
        <p:blipFill>
          <a:blip r:embed="rId1"/>
          <a:stretch/>
        </p:blipFill>
        <p:spPr>
          <a:xfrm>
            <a:off x="5220000" y="2699640"/>
            <a:ext cx="4857840" cy="4857840"/>
          </a:xfrm>
          <a:prstGeom prst="rect">
            <a:avLst/>
          </a:prstGeom>
          <a:ln w="0">
            <a:noFill/>
          </a:ln>
        </p:spPr>
      </p:pic>
      <p:sp>
        <p:nvSpPr>
          <p:cNvPr id="217" name=""/>
          <p:cNvSpPr/>
          <p:nvPr/>
        </p:nvSpPr>
        <p:spPr>
          <a:xfrm>
            <a:off x="5769360" y="2141280"/>
            <a:ext cx="4858560" cy="73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GB" sz="2200" spc="-1" strike="noStrike">
                <a:solidFill>
                  <a:srgbClr val="000000"/>
                </a:solidFill>
                <a:latin typeface="Noto Sans Regular"/>
                <a:ea typeface="Noto Serif CJK SC"/>
              </a:rPr>
              <a:t>Correlations between fornix diffusion metrics and age</a:t>
            </a:r>
            <a:endParaRPr b="0" lang="en-GB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PlaceHolder 1"/>
          <p:cNvSpPr>
            <a:spLocks noGrp="1"/>
          </p:cNvSpPr>
          <p:nvPr>
            <p:ph type="title"/>
          </p:nvPr>
        </p:nvSpPr>
        <p:spPr>
          <a:xfrm>
            <a:off x="599040" y="121320"/>
            <a:ext cx="10796040" cy="125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/>
          </a:bodyPr>
          <a:p>
            <a:pPr>
              <a:lnSpc>
                <a:spcPct val="100000"/>
              </a:lnSpc>
              <a:buNone/>
            </a:pPr>
            <a:r>
              <a:rPr b="0" lang="en-GB" sz="4400" spc="-1" strike="noStrike">
                <a:solidFill>
                  <a:srgbClr val="ffffff"/>
                </a:solidFill>
                <a:latin typeface="Noto Sans Light"/>
              </a:rPr>
              <a:t>Results: concluding remarks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219" name="PlaceHolder 2"/>
          <p:cNvSpPr>
            <a:spLocks noGrp="1"/>
          </p:cNvSpPr>
          <p:nvPr>
            <p:ph/>
          </p:nvPr>
        </p:nvSpPr>
        <p:spPr>
          <a:xfrm>
            <a:off x="599040" y="1920240"/>
            <a:ext cx="9298800" cy="5277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Noto Sans Regular"/>
              </a:rPr>
              <a:t>Different diffusion approaches are similarly age-sensitive &amp; measure similar properties as their brain age predictions and age-curves are closely assembling each other</a:t>
            </a:r>
            <a:endParaRPr b="0" lang="en-GB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Noto Sans Regular"/>
              </a:rPr>
              <a:t>However, combining approaches allows for more detail, leading to better brain age predictions</a:t>
            </a:r>
            <a:endParaRPr b="0" lang="en-GB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Noto Sans Regular"/>
              </a:rPr>
              <a:t>Fornix is potentially a key region of ageing worth further investigation</a:t>
            </a:r>
            <a:endParaRPr b="0" lang="en-GB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PlaceHolder 1"/>
          <p:cNvSpPr>
            <a:spLocks noGrp="1"/>
          </p:cNvSpPr>
          <p:nvPr>
            <p:ph type="subTitle"/>
          </p:nvPr>
        </p:nvSpPr>
        <p:spPr>
          <a:xfrm>
            <a:off x="720" y="3420000"/>
            <a:ext cx="10077840" cy="71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GB" sz="4000" spc="-1" strike="noStrike">
                <a:solidFill>
                  <a:srgbClr val="04617b"/>
                </a:solidFill>
                <a:latin typeface="Noto Sans Black"/>
              </a:rPr>
              <a:t>Thank you!</a:t>
            </a:r>
            <a:endParaRPr b="0" lang="en-GB" sz="4000" spc="-1" strike="noStrike">
              <a:latin typeface="Arial"/>
            </a:endParaRPr>
          </a:p>
        </p:txBody>
      </p:sp>
      <p:pic>
        <p:nvPicPr>
          <p:cNvPr id="221" name="Picture 2" descr="Eli Nina Eikefjord"/>
          <p:cNvPicPr/>
          <p:nvPr/>
        </p:nvPicPr>
        <p:blipFill>
          <a:blip r:embed="rId1"/>
          <a:stretch/>
        </p:blipFill>
        <p:spPr>
          <a:xfrm>
            <a:off x="5400000" y="578880"/>
            <a:ext cx="1992600" cy="1992600"/>
          </a:xfrm>
          <a:prstGeom prst="rect">
            <a:avLst/>
          </a:prstGeom>
          <a:ln w="0">
            <a:noFill/>
          </a:ln>
        </p:spPr>
      </p:pic>
      <p:pic>
        <p:nvPicPr>
          <p:cNvPr id="222" name="Picture 4" descr="Ivan Maximov"/>
          <p:cNvPicPr/>
          <p:nvPr/>
        </p:nvPicPr>
        <p:blipFill>
          <a:blip r:embed="rId2">
            <a:grayscl/>
          </a:blip>
          <a:stretch/>
        </p:blipFill>
        <p:spPr>
          <a:xfrm>
            <a:off x="360000" y="583560"/>
            <a:ext cx="1987920" cy="1987920"/>
          </a:xfrm>
          <a:prstGeom prst="rect">
            <a:avLst/>
          </a:prstGeom>
          <a:ln w="0">
            <a:noFill/>
          </a:ln>
        </p:spPr>
      </p:pic>
      <p:pic>
        <p:nvPicPr>
          <p:cNvPr id="223" name="" descr=""/>
          <p:cNvPicPr/>
          <p:nvPr/>
        </p:nvPicPr>
        <p:blipFill>
          <a:blip r:embed="rId3">
            <a:grayscl/>
          </a:blip>
          <a:stretch/>
        </p:blipFill>
        <p:spPr>
          <a:xfrm>
            <a:off x="7920000" y="593640"/>
            <a:ext cx="1618560" cy="1963080"/>
          </a:xfrm>
          <a:prstGeom prst="rect">
            <a:avLst/>
          </a:prstGeom>
          <a:ln w="0">
            <a:noFill/>
          </a:ln>
        </p:spPr>
      </p:pic>
      <p:pic>
        <p:nvPicPr>
          <p:cNvPr id="224" name="" descr=""/>
          <p:cNvPicPr/>
          <p:nvPr/>
        </p:nvPicPr>
        <p:blipFill>
          <a:blip r:embed="rId4"/>
          <a:stretch/>
        </p:blipFill>
        <p:spPr>
          <a:xfrm>
            <a:off x="2880000" y="583560"/>
            <a:ext cx="1977840" cy="1977840"/>
          </a:xfrm>
          <a:prstGeom prst="rect">
            <a:avLst/>
          </a:prstGeom>
          <a:ln w="0">
            <a:noFill/>
          </a:ln>
        </p:spPr>
      </p:pic>
      <p:pic>
        <p:nvPicPr>
          <p:cNvPr id="225" name="" descr=""/>
          <p:cNvPicPr/>
          <p:nvPr/>
        </p:nvPicPr>
        <p:blipFill>
          <a:blip r:embed="rId5">
            <a:grayscl/>
          </a:blip>
          <a:stretch/>
        </p:blipFill>
        <p:spPr>
          <a:xfrm>
            <a:off x="560880" y="4680000"/>
            <a:ext cx="1650960" cy="1797840"/>
          </a:xfrm>
          <a:prstGeom prst="rect">
            <a:avLst/>
          </a:prstGeom>
          <a:ln w="0">
            <a:noFill/>
          </a:ln>
        </p:spPr>
      </p:pic>
      <p:sp>
        <p:nvSpPr>
          <p:cNvPr id="226" name=""/>
          <p:cNvSpPr/>
          <p:nvPr/>
        </p:nvSpPr>
        <p:spPr>
          <a:xfrm>
            <a:off x="540000" y="2616840"/>
            <a:ext cx="1519560" cy="299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GB" sz="1500" spc="-1" strike="noStrike">
                <a:solidFill>
                  <a:srgbClr val="000000"/>
                </a:solidFill>
                <a:latin typeface="Arial"/>
                <a:ea typeface="DejaVu Sans"/>
              </a:rPr>
              <a:t>Ivan I. Maximov</a:t>
            </a:r>
            <a:endParaRPr b="0" lang="en-GB" sz="1500" spc="-1" strike="noStrike">
              <a:latin typeface="Arial"/>
            </a:endParaRPr>
          </a:p>
        </p:txBody>
      </p:sp>
      <p:sp>
        <p:nvSpPr>
          <p:cNvPr id="227" name=""/>
          <p:cNvSpPr/>
          <p:nvPr/>
        </p:nvSpPr>
        <p:spPr>
          <a:xfrm>
            <a:off x="2880000" y="6717600"/>
            <a:ext cx="1903680" cy="299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GB" sz="1500" spc="-1" strike="noStrike">
                <a:solidFill>
                  <a:srgbClr val="000000"/>
                </a:solidFill>
                <a:latin typeface="Arial"/>
                <a:ea typeface="DejaVu Sans"/>
              </a:rPr>
              <a:t>Ann Marie de Lange</a:t>
            </a:r>
            <a:endParaRPr b="0" lang="en-GB" sz="1500" spc="-1" strike="noStrike">
              <a:latin typeface="Arial"/>
            </a:endParaRPr>
          </a:p>
        </p:txBody>
      </p:sp>
      <p:sp>
        <p:nvSpPr>
          <p:cNvPr id="228" name=""/>
          <p:cNvSpPr/>
          <p:nvPr/>
        </p:nvSpPr>
        <p:spPr>
          <a:xfrm>
            <a:off x="3158280" y="2616840"/>
            <a:ext cx="1481760" cy="299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GB" sz="1500" spc="-1" strike="noStrike">
                <a:solidFill>
                  <a:srgbClr val="000000"/>
                </a:solidFill>
                <a:latin typeface="Arial"/>
                <a:ea typeface="DejaVu Sans"/>
              </a:rPr>
              <a:t>Lars T. Westlye</a:t>
            </a:r>
            <a:endParaRPr b="0" lang="en-GB" sz="1500" spc="-1" strike="noStrike">
              <a:latin typeface="Arial"/>
            </a:endParaRPr>
          </a:p>
        </p:txBody>
      </p:sp>
      <p:sp>
        <p:nvSpPr>
          <p:cNvPr id="229" name=""/>
          <p:cNvSpPr/>
          <p:nvPr/>
        </p:nvSpPr>
        <p:spPr>
          <a:xfrm>
            <a:off x="5716080" y="2616840"/>
            <a:ext cx="1432800" cy="299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GB" sz="1500" spc="-1" strike="noStrike">
                <a:solidFill>
                  <a:srgbClr val="000000"/>
                </a:solidFill>
                <a:latin typeface="Arial"/>
                <a:ea typeface="DejaVu Sans"/>
              </a:rPr>
              <a:t>Eli N. Eikefjord</a:t>
            </a:r>
            <a:endParaRPr b="0" lang="en-GB" sz="1500" spc="-1" strike="noStrike">
              <a:latin typeface="Arial"/>
            </a:endParaRPr>
          </a:p>
        </p:txBody>
      </p:sp>
      <p:sp>
        <p:nvSpPr>
          <p:cNvPr id="230" name=""/>
          <p:cNvSpPr/>
          <p:nvPr/>
        </p:nvSpPr>
        <p:spPr>
          <a:xfrm>
            <a:off x="8168760" y="2616840"/>
            <a:ext cx="1617120" cy="299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GB" sz="1500" spc="-1" strike="noStrike">
                <a:solidFill>
                  <a:srgbClr val="000000"/>
                </a:solidFill>
                <a:latin typeface="Arial"/>
                <a:ea typeface="DejaVu Sans"/>
              </a:rPr>
              <a:t>Arvid Lundervold</a:t>
            </a:r>
            <a:endParaRPr b="0" lang="en-GB" sz="1500" spc="-1" strike="noStrike">
              <a:latin typeface="Arial"/>
            </a:endParaRPr>
          </a:p>
        </p:txBody>
      </p:sp>
      <p:pic>
        <p:nvPicPr>
          <p:cNvPr id="231" name="" descr=""/>
          <p:cNvPicPr/>
          <p:nvPr/>
        </p:nvPicPr>
        <p:blipFill>
          <a:blip r:embed="rId6">
            <a:grayscl/>
          </a:blip>
          <a:stretch/>
        </p:blipFill>
        <p:spPr>
          <a:xfrm>
            <a:off x="3184560" y="4680000"/>
            <a:ext cx="1320840" cy="1797840"/>
          </a:xfrm>
          <a:prstGeom prst="rect">
            <a:avLst/>
          </a:prstGeom>
          <a:ln w="0">
            <a:noFill/>
          </a:ln>
        </p:spPr>
      </p:pic>
      <p:sp>
        <p:nvSpPr>
          <p:cNvPr id="232" name=""/>
          <p:cNvSpPr/>
          <p:nvPr/>
        </p:nvSpPr>
        <p:spPr>
          <a:xfrm>
            <a:off x="380880" y="6717960"/>
            <a:ext cx="1956960" cy="299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GB" sz="1500" spc="-1" strike="noStrike">
                <a:solidFill>
                  <a:srgbClr val="000000"/>
                </a:solidFill>
                <a:latin typeface="Arial"/>
                <a:ea typeface="DejaVu Sans"/>
              </a:rPr>
              <a:t>Dennis van der Meer</a:t>
            </a:r>
            <a:endParaRPr b="0" lang="en-GB" sz="1500" spc="-1" strike="noStrike">
              <a:latin typeface="Arial"/>
            </a:endParaRPr>
          </a:p>
        </p:txBody>
      </p:sp>
      <p:pic>
        <p:nvPicPr>
          <p:cNvPr id="233" name="" descr=""/>
          <p:cNvPicPr/>
          <p:nvPr/>
        </p:nvPicPr>
        <p:blipFill>
          <a:blip r:embed="rId7"/>
          <a:stretch/>
        </p:blipFill>
        <p:spPr>
          <a:xfrm>
            <a:off x="5493240" y="4680000"/>
            <a:ext cx="1704600" cy="1797840"/>
          </a:xfrm>
          <a:prstGeom prst="rect">
            <a:avLst/>
          </a:prstGeom>
          <a:ln w="0">
            <a:noFill/>
          </a:ln>
        </p:spPr>
      </p:pic>
      <p:sp>
        <p:nvSpPr>
          <p:cNvPr id="234" name=""/>
          <p:cNvSpPr/>
          <p:nvPr/>
        </p:nvSpPr>
        <p:spPr>
          <a:xfrm>
            <a:off x="5822280" y="6717600"/>
            <a:ext cx="1050120" cy="299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GB" sz="1500" spc="-1" strike="noStrike">
                <a:solidFill>
                  <a:srgbClr val="000000"/>
                </a:solidFill>
                <a:latin typeface="Arial"/>
                <a:ea typeface="DejaVu Sans"/>
              </a:rPr>
              <a:t>Dani Beck</a:t>
            </a:r>
            <a:endParaRPr b="0" lang="en-GB" sz="1500" spc="-1" strike="noStrike">
              <a:latin typeface="Arial"/>
            </a:endParaRPr>
          </a:p>
        </p:txBody>
      </p:sp>
      <p:pic>
        <p:nvPicPr>
          <p:cNvPr id="235" name="" descr=""/>
          <p:cNvPicPr/>
          <p:nvPr/>
        </p:nvPicPr>
        <p:blipFill>
          <a:blip r:embed="rId8">
            <a:grayscl/>
          </a:blip>
          <a:stretch/>
        </p:blipFill>
        <p:spPr>
          <a:xfrm>
            <a:off x="8120160" y="4680000"/>
            <a:ext cx="1237680" cy="1797840"/>
          </a:xfrm>
          <a:prstGeom prst="rect">
            <a:avLst/>
          </a:prstGeom>
          <a:ln w="0">
            <a:noFill/>
          </a:ln>
        </p:spPr>
      </p:pic>
      <p:sp>
        <p:nvSpPr>
          <p:cNvPr id="236" name=""/>
          <p:cNvSpPr/>
          <p:nvPr/>
        </p:nvSpPr>
        <p:spPr>
          <a:xfrm>
            <a:off x="7920000" y="6704640"/>
            <a:ext cx="1763640" cy="299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GB" sz="1500" spc="-1" strike="noStrike">
                <a:solidFill>
                  <a:srgbClr val="000000"/>
                </a:solidFill>
                <a:latin typeface="Arial"/>
                <a:ea typeface="DejaVu Sans"/>
              </a:rPr>
              <a:t>Ole A. Andreassen</a:t>
            </a:r>
            <a:endParaRPr b="0" lang="en-GB" sz="15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PlaceHolder 6"/>
          <p:cNvSpPr/>
          <p:nvPr/>
        </p:nvSpPr>
        <p:spPr>
          <a:xfrm>
            <a:off x="1080" y="3420360"/>
            <a:ext cx="10077840" cy="71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GB" sz="4000" spc="-1" strike="noStrike">
                <a:solidFill>
                  <a:srgbClr val="04617b"/>
                </a:solidFill>
                <a:latin typeface="Noto Sans Black"/>
              </a:rPr>
              <a:t>Questions?</a:t>
            </a:r>
            <a:endParaRPr b="0" lang="en-GB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PlaceHolder 1"/>
          <p:cNvSpPr>
            <a:spLocks noGrp="1"/>
          </p:cNvSpPr>
          <p:nvPr>
            <p:ph type="title"/>
          </p:nvPr>
        </p:nvSpPr>
        <p:spPr>
          <a:xfrm>
            <a:off x="599040" y="121320"/>
            <a:ext cx="10796040" cy="125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/>
          </a:bodyPr>
          <a:p>
            <a:pPr>
              <a:lnSpc>
                <a:spcPct val="100000"/>
              </a:lnSpc>
              <a:buNone/>
            </a:pPr>
            <a:r>
              <a:rPr b="0" lang="en-GB" sz="4400" spc="-1" strike="noStrike">
                <a:solidFill>
                  <a:srgbClr val="ffffff"/>
                </a:solidFill>
                <a:latin typeface="Noto Sans Light"/>
              </a:rPr>
              <a:t>Supplementary slides</a:t>
            </a:r>
            <a:endParaRPr b="0" lang="en-GB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PlaceHolder 1"/>
          <p:cNvSpPr>
            <a:spLocks noGrp="1"/>
          </p:cNvSpPr>
          <p:nvPr>
            <p:ph type="title"/>
          </p:nvPr>
        </p:nvSpPr>
        <p:spPr>
          <a:xfrm>
            <a:off x="599040" y="121320"/>
            <a:ext cx="10796040" cy="125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/>
          </a:bodyPr>
          <a:p>
            <a:pPr>
              <a:lnSpc>
                <a:spcPct val="100000"/>
              </a:lnSpc>
              <a:buNone/>
            </a:pPr>
            <a:r>
              <a:rPr b="0" lang="en-GB" sz="4400" spc="-1" strike="noStrike">
                <a:solidFill>
                  <a:srgbClr val="ffffff"/>
                </a:solidFill>
                <a:latin typeface="Noto Sans Light"/>
              </a:rPr>
              <a:t>Methods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240" name="Plassholder for innhold 3_2"/>
          <p:cNvSpPr/>
          <p:nvPr/>
        </p:nvSpPr>
        <p:spPr>
          <a:xfrm>
            <a:off x="1008000" y="5760000"/>
            <a:ext cx="9069840" cy="888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i="1" lang="en-US" sz="1800" spc="-1" strike="noStrike">
                <a:solidFill>
                  <a:srgbClr val="404040"/>
                </a:solidFill>
                <a:latin typeface="Century Gothic"/>
                <a:ea typeface="Noto Sans CJK SC"/>
              </a:rPr>
              <a:t>Model performance for different train-test splits using all data (1932 features, n = 35,749)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404040"/>
                </a:solidFill>
                <a:latin typeface="Century Gothic"/>
                <a:ea typeface="Noto Sans CJK SC"/>
              </a:rPr>
              <a:t>Trained models tested (10-fold cross val) on 50% data (opposite half of the highest train split) &gt;&gt; Train-test split fixed at 10%-90%</a:t>
            </a:r>
            <a:endParaRPr b="0" lang="en-GB" sz="1800" spc="-1" strike="noStrike">
              <a:latin typeface="Arial"/>
            </a:endParaRPr>
          </a:p>
        </p:txBody>
      </p:sp>
      <p:pic>
        <p:nvPicPr>
          <p:cNvPr id="241" name="" descr=""/>
          <p:cNvPicPr/>
          <p:nvPr/>
        </p:nvPicPr>
        <p:blipFill>
          <a:blip r:embed="rId1"/>
          <a:stretch/>
        </p:blipFill>
        <p:spPr>
          <a:xfrm>
            <a:off x="1080000" y="1620000"/>
            <a:ext cx="7917840" cy="39628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PlaceHolder 1"/>
          <p:cNvSpPr>
            <a:spLocks noGrp="1"/>
          </p:cNvSpPr>
          <p:nvPr>
            <p:ph type="title"/>
          </p:nvPr>
        </p:nvSpPr>
        <p:spPr>
          <a:xfrm>
            <a:off x="599040" y="121320"/>
            <a:ext cx="10796040" cy="125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 fontScale="93000"/>
          </a:bodyPr>
          <a:p>
            <a:pPr>
              <a:lnSpc>
                <a:spcPct val="100000"/>
              </a:lnSpc>
              <a:buNone/>
            </a:pPr>
            <a:r>
              <a:rPr b="0" lang="en-GB" sz="4400" spc="-1" strike="noStrike">
                <a:solidFill>
                  <a:srgbClr val="ffffff"/>
                </a:solidFill>
                <a:latin typeface="Noto Sans Light"/>
              </a:rPr>
              <a:t>Results (corrected brain age model performance)</a:t>
            </a:r>
            <a:endParaRPr b="0" lang="en-GB" sz="4400" spc="-1" strike="noStrike">
              <a:latin typeface="Arial"/>
            </a:endParaRPr>
          </a:p>
        </p:txBody>
      </p:sp>
      <p:graphicFrame>
        <p:nvGraphicFramePr>
          <p:cNvPr id="243" name=""/>
          <p:cNvGraphicFramePr/>
          <p:nvPr/>
        </p:nvGraphicFramePr>
        <p:xfrm>
          <a:off x="720000" y="2520000"/>
          <a:ext cx="8782560" cy="4821480"/>
        </p:xfrm>
        <a:graphic>
          <a:graphicData uri="http://schemas.openxmlformats.org/drawingml/2006/table">
            <a:tbl>
              <a:tblPr/>
              <a:tblGrid>
                <a:gridCol w="1059120"/>
                <a:gridCol w="886680"/>
                <a:gridCol w="1164240"/>
                <a:gridCol w="1040040"/>
                <a:gridCol w="1040040"/>
                <a:gridCol w="1755720"/>
                <a:gridCol w="1837080"/>
              </a:tblGrid>
              <a:tr h="535320"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1" lang="en-GB" sz="1000" spc="-1" strike="noStrike">
                          <a:latin typeface="Arial"/>
                        </a:rPr>
                        <a:t>Approach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1" lang="en-GB" sz="1000" spc="-1" strike="noStrike">
                          <a:latin typeface="Arial"/>
                        </a:rPr>
                        <a:t>MRI features 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1" lang="en-GB" sz="1000" spc="-1" strike="noStrike">
                          <a:latin typeface="Arial"/>
                        </a:rPr>
                        <a:t>R</a:t>
                      </a:r>
                      <a:r>
                        <a:rPr b="1" lang="en-GB" sz="1000" spc="-1" strike="noStrike" baseline="16000">
                          <a:latin typeface="Arial"/>
                        </a:rPr>
                        <a:t>2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1" lang="en-GB" sz="1000" spc="-1" strike="noStrike">
                          <a:latin typeface="Arial"/>
                        </a:rPr>
                        <a:t>RMSE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1" lang="en-GB" sz="1000" spc="-1" strike="noStrike">
                          <a:latin typeface="Arial"/>
                        </a:rPr>
                        <a:t>MAE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1" lang="en-GB" sz="1000" spc="-1" strike="noStrike">
                          <a:latin typeface="Arial"/>
                        </a:rPr>
                        <a:t>Prediction-Age Correlation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noFill/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1" lang="en-GB" sz="1000" spc="-1" strike="noStrike">
                          <a:latin typeface="Arial"/>
                        </a:rPr>
                        <a:t>Corrected Prediction-Age Correlation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d4ea6b"/>
                    </a:solidFill>
                  </a:tcPr>
                </a:tc>
              </a:tr>
              <a:tr h="535320"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BRIA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690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0.550</a:t>
                      </a:r>
                      <a:endParaRPr b="0" lang="en-GB" sz="10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(0.012)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5.007</a:t>
                      </a:r>
                      <a:endParaRPr b="0" lang="en-GB" sz="10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(0.057)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4.002</a:t>
                      </a:r>
                      <a:endParaRPr b="0" lang="en-GB" sz="10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(0.042)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0.742</a:t>
                      </a:r>
                      <a:endParaRPr b="0" lang="en-GB" sz="10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[0.737, 0.747]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noFill/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0.892</a:t>
                      </a:r>
                      <a:endParaRPr b="0" lang="en-GB" sz="10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[0.889, 0.894]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d4ea6b"/>
                    </a:solidFill>
                  </a:tcPr>
                </a:tc>
              </a:tr>
              <a:tr h="535320"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DKI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207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0.576</a:t>
                      </a:r>
                      <a:endParaRPr b="0" lang="en-GB" sz="10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(0.015)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4.958</a:t>
                      </a:r>
                      <a:endParaRPr b="0" lang="en-GB" sz="10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(0.077)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3.975</a:t>
                      </a:r>
                      <a:endParaRPr b="0" lang="en-GB" sz="10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(0.068)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0.754</a:t>
                      </a:r>
                      <a:endParaRPr b="0" lang="en-GB" sz="10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[0.755, 0.764]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noFill/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0.903</a:t>
                      </a:r>
                      <a:endParaRPr b="0" lang="en-GB" sz="10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[0.901, 0.905]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d4ea6b"/>
                    </a:solidFill>
                  </a:tcPr>
                </a:tc>
              </a:tr>
              <a:tr h="535320"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DTI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276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0.571</a:t>
                      </a:r>
                      <a:endParaRPr b="0" lang="en-GB" sz="10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(0.014)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4.983</a:t>
                      </a:r>
                      <a:endParaRPr b="0" lang="en-GB" sz="10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(0.072)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3.984</a:t>
                      </a:r>
                      <a:endParaRPr b="0" lang="en-GB" sz="10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(0.062)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0.756</a:t>
                      </a:r>
                      <a:endParaRPr b="0" lang="en-GB" sz="10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[0.751, 0.761]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noFill/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0.900</a:t>
                      </a:r>
                      <a:endParaRPr b="0" lang="en-GB" sz="10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[0.897, 0.902]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d4ea6b"/>
                    </a:solidFill>
                  </a:tcPr>
                </a:tc>
              </a:tr>
              <a:tr h="535320"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SMT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276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0.531</a:t>
                      </a:r>
                      <a:endParaRPr b="0" lang="en-GB" sz="10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(0.010)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5.214</a:t>
                      </a:r>
                      <a:endParaRPr b="0" lang="en-GB" sz="10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(0.053)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4.183</a:t>
                      </a:r>
                      <a:endParaRPr b="0" lang="en-GB" sz="10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(0.036)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0.729</a:t>
                      </a:r>
                      <a:endParaRPr b="0" lang="en-GB" sz="10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[0.724, 0.734]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noFill/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0.899</a:t>
                      </a:r>
                      <a:endParaRPr b="0" lang="en-GB" sz="10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[0.897, 0.901]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d4ea6b"/>
                    </a:solidFill>
                  </a:tcPr>
                </a:tc>
              </a:tr>
              <a:tr h="535320"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mcSMT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276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0.519</a:t>
                      </a:r>
                      <a:endParaRPr b="0" lang="en-GB" sz="10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(0.011)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5.175</a:t>
                      </a:r>
                      <a:endParaRPr b="0" lang="en-GB" sz="10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(0.045)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4.153</a:t>
                      </a:r>
                      <a:endParaRPr b="0" lang="en-GB" sz="10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(0.036)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0.721</a:t>
                      </a:r>
                      <a:endParaRPr b="0" lang="en-GB" sz="10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[0.716, 0.726]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noFill/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0.892</a:t>
                      </a:r>
                      <a:endParaRPr b="0" lang="en-GB" sz="10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[0.889, 0.894]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d4ea6b"/>
                    </a:solidFill>
                  </a:tcPr>
                </a:tc>
              </a:tr>
              <a:tr h="535320"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1" lang="en-GB" sz="1000" spc="-1" strike="noStrike">
                          <a:latin typeface="Arial"/>
                        </a:rPr>
                        <a:t>WMTI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207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0.585</a:t>
                      </a:r>
                      <a:endParaRPr b="0" lang="en-GB" sz="10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(0.012)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4.903</a:t>
                      </a:r>
                      <a:endParaRPr b="0" lang="en-GB" sz="10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(0.065)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3.928</a:t>
                      </a:r>
                      <a:endParaRPr b="0" lang="en-GB" sz="10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(0.050)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0.765</a:t>
                      </a:r>
                      <a:endParaRPr b="0" lang="en-GB" sz="10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[0.761, 0.770]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noFill/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0.902</a:t>
                      </a:r>
                      <a:endParaRPr b="0" lang="en-GB" sz="10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[0.900, 0.904]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d4ea6b"/>
                    </a:solidFill>
                  </a:tcPr>
                </a:tc>
              </a:tr>
              <a:tr h="535320"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Mean multimodal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28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0.393</a:t>
                      </a:r>
                      <a:endParaRPr b="0" lang="en-GB" sz="10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(0.012)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5.932</a:t>
                      </a:r>
                      <a:endParaRPr b="0" lang="en-GB" sz="10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(0.051)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4.812</a:t>
                      </a:r>
                      <a:endParaRPr b="0" lang="en-GB" sz="10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(0.046)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0.627</a:t>
                      </a:r>
                      <a:endParaRPr b="0" lang="en-GB" sz="10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[0.621, 0.634]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noFill/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0.905</a:t>
                      </a:r>
                      <a:endParaRPr b="0" lang="en-GB" sz="10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[0.903, 0.907]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d4ea6b"/>
                    </a:solidFill>
                  </a:tcPr>
                </a:tc>
              </a:tr>
              <a:tr h="539280"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Full multimodal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1932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0.645</a:t>
                      </a:r>
                      <a:endParaRPr b="0" lang="en-GB" sz="10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(0.011)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4.534</a:t>
                      </a:r>
                      <a:endParaRPr b="0" lang="en-GB" sz="10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(0.041)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3.624</a:t>
                      </a:r>
                      <a:endParaRPr b="0" lang="en-GB" sz="10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(0.037)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0.804</a:t>
                      </a:r>
                      <a:endParaRPr b="0" lang="en-GB" sz="10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[0.800, 0.808]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noFill/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0.907</a:t>
                      </a:r>
                      <a:endParaRPr b="0" lang="en-GB" sz="10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[0.905, 0.909]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d4ea6b"/>
                    </a:solidFill>
                  </a:tcPr>
                </a:tc>
              </a:tr>
            </a:tbl>
          </a:graphicData>
        </a:graphic>
      </p:graphicFrame>
      <p:sp>
        <p:nvSpPr>
          <p:cNvPr id="244" name=""/>
          <p:cNvSpPr/>
          <p:nvPr/>
        </p:nvSpPr>
        <p:spPr>
          <a:xfrm>
            <a:off x="3225600" y="3970080"/>
            <a:ext cx="4173840" cy="1725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5400"/>
                </a:moveTo>
                <a:lnTo>
                  <a:pt x="16200" y="5400"/>
                </a:lnTo>
                <a:lnTo>
                  <a:pt x="16200" y="0"/>
                </a:lnTo>
                <a:lnTo>
                  <a:pt x="21600" y="10800"/>
                </a:lnTo>
                <a:lnTo>
                  <a:pt x="16200" y="21600"/>
                </a:lnTo>
                <a:lnTo>
                  <a:pt x="16200" y="16200"/>
                </a:lnTo>
                <a:lnTo>
                  <a:pt x="0" y="1620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45" name=""/>
          <p:cNvSpPr/>
          <p:nvPr/>
        </p:nvSpPr>
        <p:spPr>
          <a:xfrm>
            <a:off x="360000" y="2520000"/>
            <a:ext cx="2517840" cy="4998600"/>
          </a:xfrm>
          <a:prstGeom prst="rect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246" name="" descr=""/>
          <p:cNvPicPr/>
          <p:nvPr/>
        </p:nvPicPr>
        <p:blipFill>
          <a:blip r:embed="rId1"/>
          <a:stretch/>
        </p:blipFill>
        <p:spPr>
          <a:xfrm>
            <a:off x="2700000" y="2520000"/>
            <a:ext cx="4998600" cy="4998600"/>
          </a:xfrm>
          <a:prstGeom prst="rect">
            <a:avLst/>
          </a:prstGeom>
          <a:ln w="0">
            <a:noFill/>
          </a:ln>
        </p:spPr>
      </p:pic>
      <p:sp>
        <p:nvSpPr>
          <p:cNvPr id="247" name="PlaceHolder 5"/>
          <p:cNvSpPr/>
          <p:nvPr/>
        </p:nvSpPr>
        <p:spPr>
          <a:xfrm>
            <a:off x="599040" y="1920240"/>
            <a:ext cx="9298800" cy="59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 fontScale="76000"/>
          </a:bodyPr>
          <a:p>
            <a:pPr marL="432000" indent="-324000">
              <a:lnSpc>
                <a:spcPct val="100000"/>
              </a:lnSpc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latin typeface="Noto Sans Regular"/>
                <a:ea typeface="DejaVu Sans"/>
              </a:rPr>
              <a:t>Small differences in model performance for corrected age</a:t>
            </a:r>
            <a:endParaRPr b="0" lang="en-GB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599040" y="121320"/>
            <a:ext cx="10796040" cy="125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/>
          </a:bodyPr>
          <a:p>
            <a:pPr>
              <a:lnSpc>
                <a:spcPct val="100000"/>
              </a:lnSpc>
              <a:buNone/>
            </a:pPr>
            <a:r>
              <a:rPr b="0" lang="en-GB" sz="4400" spc="-1" strike="noStrike">
                <a:solidFill>
                  <a:srgbClr val="ffffff"/>
                </a:solidFill>
                <a:latin typeface="Noto Sans Light"/>
              </a:rPr>
              <a:t>Background: brain ageing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/>
          </p:nvPr>
        </p:nvSpPr>
        <p:spPr>
          <a:xfrm>
            <a:off x="599040" y="1920240"/>
            <a:ext cx="9118440" cy="4660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0000"/>
          </a:bodyPr>
          <a:p>
            <a:pPr marL="432000" indent="-324000">
              <a:lnSpc>
                <a:spcPct val="100000"/>
              </a:lnSpc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Noto Sans Regular"/>
              </a:rPr>
              <a:t>Brain ageing</a:t>
            </a:r>
            <a:endParaRPr b="0" lang="en-GB" sz="3200" spc="-1" strike="noStrike">
              <a:latin typeface="Arial"/>
            </a:endParaRPr>
          </a:p>
          <a:p>
            <a:pPr lvl="1" marL="810000" indent="-270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45000"/>
              <a:buFont typeface="Ani"/>
              <a:buChar char="-"/>
            </a:pPr>
            <a:r>
              <a:rPr b="0" lang="en-GB" sz="2400" spc="-1" strike="noStrike">
                <a:latin typeface="Noto Sans Regular"/>
                <a:ea typeface="Noto Sans CJK SC"/>
              </a:rPr>
              <a:t>Researched from various angles, e.g. tissue types</a:t>
            </a:r>
            <a:endParaRPr b="0" lang="en-GB" sz="2400" spc="-1" strike="noStrike">
              <a:latin typeface="Arial"/>
            </a:endParaRPr>
          </a:p>
          <a:p>
            <a:pPr lvl="1" marL="810000" indent="-270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45000"/>
              <a:buFont typeface="Ani"/>
              <a:buChar char="-"/>
            </a:pPr>
            <a:r>
              <a:rPr b="0" lang="en-GB" sz="2400" spc="-1" strike="noStrike">
                <a:latin typeface="Noto Sans Regular"/>
                <a:ea typeface="Noto Sans CJK SC"/>
              </a:rPr>
              <a:t>Patterns of non-normative ageing might be telling for the development of symptoms &amp; disorders</a:t>
            </a:r>
            <a:r>
              <a:rPr b="0" lang="en-GB" sz="2400" spc="-1" strike="noStrike" baseline="33000">
                <a:latin typeface="Noto Sans Regular"/>
                <a:ea typeface="Noto Sans CJK SC"/>
              </a:rPr>
              <a:t>1</a:t>
            </a:r>
            <a:endParaRPr b="0" lang="en-GB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  <a:buNone/>
            </a:pPr>
            <a:endParaRPr b="0" lang="en-GB" sz="24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Noto Sans Regular"/>
                <a:ea typeface="Noto Sans CJK SC"/>
              </a:rPr>
              <a:t>“</a:t>
            </a:r>
            <a:r>
              <a:rPr b="0" lang="en-GB" sz="3200" spc="-1" strike="noStrike">
                <a:latin typeface="Noto Sans Regular"/>
                <a:ea typeface="Noto Sans CJK SC"/>
              </a:rPr>
              <a:t>Big data” </a:t>
            </a:r>
            <a:endParaRPr b="0" lang="en-GB" sz="3200" spc="-1" strike="noStrike">
              <a:latin typeface="Arial"/>
            </a:endParaRPr>
          </a:p>
          <a:p>
            <a:pPr lvl="1" marL="810000" indent="-270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45000"/>
              <a:buFont typeface="Ani"/>
              <a:buChar char="-"/>
            </a:pPr>
            <a:r>
              <a:rPr b="0" lang="en-GB" sz="2400" spc="-1" strike="noStrike">
                <a:latin typeface="Noto Sans Regular"/>
                <a:ea typeface="Noto Sans CJK SC"/>
              </a:rPr>
              <a:t>Reliable brain-wide assoc. require many participants</a:t>
            </a:r>
            <a:r>
              <a:rPr b="0" lang="en-GB" sz="2400" spc="-1" strike="noStrike" baseline="33000">
                <a:latin typeface="Noto Sans Regular"/>
                <a:ea typeface="Noto Sans CJK SC"/>
              </a:rPr>
              <a:t>2</a:t>
            </a:r>
            <a:endParaRPr b="0" lang="en-GB" sz="2400" spc="-1" strike="noStrike">
              <a:latin typeface="Arial"/>
            </a:endParaRPr>
          </a:p>
          <a:p>
            <a:pPr lvl="1" marL="810000" indent="-270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45000"/>
              <a:buFont typeface="Ani"/>
              <a:buChar char="-"/>
            </a:pPr>
            <a:r>
              <a:rPr b="0" lang="en-GB" sz="2400" spc="-1" strike="noStrike">
                <a:latin typeface="Noto Sans Regular"/>
                <a:ea typeface="Noto Sans CJK SC"/>
              </a:rPr>
              <a:t>Growing data bases established; analyses require advanced techniques for meaningful outputs</a:t>
            </a:r>
            <a:endParaRPr b="0" lang="en-GB" sz="2400" spc="-1" strike="noStrike">
              <a:latin typeface="Arial"/>
            </a:endParaRPr>
          </a:p>
          <a:p>
            <a:pPr lvl="1" marL="810000" indent="-270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45000"/>
              <a:buFont typeface="Ani"/>
              <a:buChar char="-"/>
            </a:pPr>
            <a:r>
              <a:rPr b="0" lang="en-GB" sz="2400" spc="-1" strike="noStrike">
                <a:latin typeface="Noto Sans Regular"/>
                <a:ea typeface="Noto Sans CJK SC"/>
              </a:rPr>
              <a:t>Brain age gap is one alternative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134" name=""/>
          <p:cNvSpPr/>
          <p:nvPr/>
        </p:nvSpPr>
        <p:spPr>
          <a:xfrm>
            <a:off x="2644200" y="7200000"/>
            <a:ext cx="7795440" cy="35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1 Rutherford et al., 2022, Elife, 11; 2 Marek et al., 2022, Nat., 603(7902)</a:t>
            </a:r>
            <a:endParaRPr b="0" lang="en-GB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PlaceHolder 1"/>
          <p:cNvSpPr>
            <a:spLocks noGrp="1"/>
          </p:cNvSpPr>
          <p:nvPr>
            <p:ph type="title"/>
          </p:nvPr>
        </p:nvSpPr>
        <p:spPr>
          <a:xfrm>
            <a:off x="599040" y="121320"/>
            <a:ext cx="10796040" cy="125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/>
          </a:bodyPr>
          <a:p>
            <a:pPr>
              <a:lnSpc>
                <a:spcPct val="100000"/>
              </a:lnSpc>
              <a:buNone/>
            </a:pPr>
            <a:r>
              <a:rPr b="0" lang="en-GB" sz="4400" spc="-1" strike="noStrike">
                <a:solidFill>
                  <a:srgbClr val="ffffff"/>
                </a:solidFill>
                <a:latin typeface="Noto Sans Light"/>
              </a:rPr>
              <a:t>Results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249" name="PlaceHolder 10"/>
          <p:cNvSpPr/>
          <p:nvPr/>
        </p:nvSpPr>
        <p:spPr>
          <a:xfrm>
            <a:off x="469080" y="1920240"/>
            <a:ext cx="4438800" cy="563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latin typeface="Noto Sans Regular"/>
                <a:ea typeface="DejaVu Sans"/>
              </a:rPr>
              <a:t>Another aspect of assessing comparability across diffusion approaches: BAG</a:t>
            </a:r>
            <a:endParaRPr b="0" lang="en-GB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latin typeface="Noto Sans Regular"/>
                <a:ea typeface="DejaVu Sans"/>
              </a:rPr>
              <a:t>Key message: corrected BAG strongly related across models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250" name="Plassholder for innhold 3_ 3"/>
          <p:cNvSpPr/>
          <p:nvPr/>
        </p:nvSpPr>
        <p:spPr>
          <a:xfrm>
            <a:off x="5081040" y="1847880"/>
            <a:ext cx="5037840" cy="62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404040"/>
                </a:solidFill>
                <a:latin typeface="Century Gothic"/>
                <a:ea typeface="Noto Sans CJK SC"/>
              </a:rPr>
              <a:t>Correlations of corrected BAG and age across diffusion approaches</a:t>
            </a:r>
            <a:endParaRPr b="0" lang="en-GB" sz="1800" spc="-1" strike="noStrike">
              <a:latin typeface="Arial"/>
            </a:endParaRPr>
          </a:p>
        </p:txBody>
      </p:sp>
      <p:pic>
        <p:nvPicPr>
          <p:cNvPr id="251" name="" descr=""/>
          <p:cNvPicPr/>
          <p:nvPr/>
        </p:nvPicPr>
        <p:blipFill>
          <a:blip r:embed="rId1"/>
          <a:stretch/>
        </p:blipFill>
        <p:spPr>
          <a:xfrm>
            <a:off x="5040000" y="2518920"/>
            <a:ext cx="5038920" cy="5038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PlaceHolder 1"/>
          <p:cNvSpPr>
            <a:spLocks noGrp="1"/>
          </p:cNvSpPr>
          <p:nvPr>
            <p:ph type="title"/>
          </p:nvPr>
        </p:nvSpPr>
        <p:spPr>
          <a:xfrm>
            <a:off x="599040" y="121320"/>
            <a:ext cx="10796040" cy="125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/>
          </a:bodyPr>
          <a:p>
            <a:pPr>
              <a:lnSpc>
                <a:spcPct val="100000"/>
              </a:lnSpc>
              <a:buNone/>
            </a:pPr>
            <a:r>
              <a:rPr b="0" lang="en-GB" sz="4400" spc="-1" strike="noStrike">
                <a:solidFill>
                  <a:srgbClr val="ffffff"/>
                </a:solidFill>
                <a:latin typeface="Noto Sans Light"/>
              </a:rPr>
              <a:t>	</a:t>
            </a:r>
            <a:r>
              <a:rPr b="0" lang="en-GB" sz="4400" spc="-1" strike="noStrike">
                <a:solidFill>
                  <a:srgbClr val="ffffff"/>
                </a:solidFill>
                <a:latin typeface="Noto Sans Light"/>
              </a:rPr>
              <a:t>	</a:t>
            </a:r>
            <a:r>
              <a:rPr b="0" lang="en-GB" sz="4400" spc="-1" strike="noStrike">
                <a:solidFill>
                  <a:srgbClr val="ffffff"/>
                </a:solidFill>
                <a:latin typeface="Noto Sans Light"/>
              </a:rPr>
              <a:t>	</a:t>
            </a:r>
            <a:r>
              <a:rPr b="0" lang="en-GB" sz="4400" spc="-1" strike="noStrike">
                <a:solidFill>
                  <a:srgbClr val="ffffff"/>
                </a:solidFill>
                <a:latin typeface="Noto Sans Light"/>
              </a:rPr>
              <a:t>	</a:t>
            </a:r>
            <a:r>
              <a:rPr b="0" lang="en-GB" sz="4400" spc="-1" strike="noStrike">
                <a:solidFill>
                  <a:srgbClr val="ffffff"/>
                </a:solidFill>
                <a:latin typeface="Noto Sans Light"/>
              </a:rPr>
              <a:t>	</a:t>
            </a:r>
            <a:r>
              <a:rPr b="0" lang="en-GB" sz="4400" spc="-1" strike="noStrike">
                <a:solidFill>
                  <a:srgbClr val="ffffff"/>
                </a:solidFill>
                <a:latin typeface="Noto Sans Light"/>
              </a:rPr>
              <a:t>	</a:t>
            </a:r>
            <a:r>
              <a:rPr b="0" lang="en-GB" sz="4400" spc="-1" strike="noStrike">
                <a:solidFill>
                  <a:srgbClr val="ffffff"/>
                </a:solidFill>
                <a:latin typeface="Noto Sans Light"/>
              </a:rPr>
              <a:t>	</a:t>
            </a:r>
            <a:r>
              <a:rPr b="0" lang="en-GB" sz="4400" spc="-1" strike="noStrike">
                <a:solidFill>
                  <a:srgbClr val="ffffff"/>
                </a:solidFill>
                <a:latin typeface="Noto Sans Light"/>
              </a:rPr>
              <a:t>	</a:t>
            </a:r>
            <a:r>
              <a:rPr b="0" lang="en-GB" sz="4400" spc="-1" strike="noStrike">
                <a:solidFill>
                  <a:srgbClr val="ffffff"/>
                </a:solidFill>
                <a:latin typeface="Noto Sans Light"/>
              </a:rPr>
              <a:t>Linear?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253" name="PlaceHolder 53"/>
          <p:cNvSpPr/>
          <p:nvPr/>
        </p:nvSpPr>
        <p:spPr>
          <a:xfrm>
            <a:off x="7560000" y="1800000"/>
            <a:ext cx="2337840" cy="521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 fontScale="82000"/>
          </a:bodyPr>
          <a:p>
            <a:pPr marL="432000" indent="-324000">
              <a:lnSpc>
                <a:spcPct val="100000"/>
              </a:lnSpc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latin typeface="Noto Sans Regular"/>
                <a:ea typeface="DejaVu Sans"/>
              </a:rPr>
              <a:t>Also when allowing for splines, non-linear fit (GAM) was not better than linear models (LM) when predicting fornix features</a:t>
            </a:r>
            <a:endParaRPr b="0" lang="en-GB" sz="3200" spc="-1" strike="noStrike">
              <a:latin typeface="Arial"/>
            </a:endParaRPr>
          </a:p>
        </p:txBody>
      </p:sp>
      <p:graphicFrame>
        <p:nvGraphicFramePr>
          <p:cNvPr id="254" name=""/>
          <p:cNvGraphicFramePr/>
          <p:nvPr/>
        </p:nvGraphicFramePr>
        <p:xfrm>
          <a:off x="-33480" y="506160"/>
          <a:ext cx="7483320" cy="6846480"/>
        </p:xfrm>
        <a:graphic>
          <a:graphicData uri="http://schemas.openxmlformats.org/drawingml/2006/table">
            <a:tbl>
              <a:tblPr/>
              <a:tblGrid>
                <a:gridCol w="1491120"/>
                <a:gridCol w="1011600"/>
                <a:gridCol w="1050840"/>
                <a:gridCol w="1198080"/>
                <a:gridCol w="1064880"/>
                <a:gridCol w="728640"/>
                <a:gridCol w="938520"/>
              </a:tblGrid>
              <a:tr h="244440"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1" lang="en-GB" sz="1000" spc="-1" strike="noStrike">
                          <a:latin typeface="Arial"/>
                        </a:rPr>
                        <a:t>Metric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1" lang="en-GB" sz="1000" spc="-1" strike="noStrike">
                          <a:latin typeface="Arial"/>
                        </a:rPr>
                        <a:t>LM AIC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1" lang="en-GB" sz="1000" spc="-1" strike="noStrike">
                          <a:latin typeface="Arial"/>
                        </a:rPr>
                        <a:t>GAM AIC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1" lang="en-GB" sz="1000" spc="-1" strike="noStrike">
                          <a:latin typeface="Arial"/>
                        </a:rPr>
                        <a:t>LM BIC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1" lang="en-GB" sz="1000" spc="-1" strike="noStrike">
                          <a:latin typeface="Arial"/>
                        </a:rPr>
                        <a:t>GAM BIC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1" lang="en-GB" sz="1000" spc="-1" strike="noStrike">
                          <a:latin typeface="Arial"/>
                        </a:rPr>
                        <a:t>LM R</a:t>
                      </a:r>
                      <a:r>
                        <a:rPr b="1" lang="en-GB" sz="1000" spc="-1" strike="noStrike" baseline="16000">
                          <a:latin typeface="Arial"/>
                        </a:rPr>
                        <a:t>2</a:t>
                      </a:r>
                      <a:r>
                        <a:rPr b="1" lang="en-GB" sz="1000" spc="-1" strike="noStrike" baseline="-16000">
                          <a:latin typeface="Arial"/>
                        </a:rPr>
                        <a:t>adj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1" lang="en-GB" sz="1000" spc="-1" strike="noStrike">
                          <a:latin typeface="Arial"/>
                        </a:rPr>
                        <a:t>GAM R</a:t>
                      </a:r>
                      <a:r>
                        <a:rPr b="1" lang="en-GB" sz="1000" spc="-1" strike="noStrike" baseline="16000">
                          <a:latin typeface="Arial"/>
                        </a:rPr>
                        <a:t>2</a:t>
                      </a:r>
                      <a:r>
                        <a:rPr b="1" lang="en-GB" sz="1000" spc="-1" strike="noStrike" baseline="-16000">
                          <a:latin typeface="Arial"/>
                        </a:rPr>
                        <a:t>adj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</a:tr>
              <a:tr h="235800"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vintra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-126767.79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-126755.60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-126665.98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-126662.27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0.36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0.36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235800"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vextra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-106952.81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-106929.99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-106851.00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-106836.66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0.38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0.37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235800"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vCSF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-65781.67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-65773.53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-65679.86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-65680.20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0.39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0.39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235800"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microRD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633.36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643.11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735.18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736.43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0.39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0.39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235800"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microFA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-104706.06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-104634.30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-104604.25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-104540.97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0.38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0.38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235800"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microAx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-54814.08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-54790.59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-54712.27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-54697.26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0.27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0.27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235800"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microADC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-14954.91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-14946.59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-14853.10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-14853.26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0.39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0.39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235800"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DRADextra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-177654.37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-177648.58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-177552.56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-177555.25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0.30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0.30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235800"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DAXintra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-125641.12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-125639.53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-125539.31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-125546.20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0.30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0.30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235800"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DAXextra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-138873.67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-138808.20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-138771.86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-138714.87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0.09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0.09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235800"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RK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-34108.48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-34109.41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-34006.67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-34016.08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0.37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0.37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235800"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AK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-146039.18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-146041.08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-145937.37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-145947.75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0.32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0.32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235800"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MK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-85601.85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-85603.57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-85500.04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-85510.24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0.36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0.36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235800"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FA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-103953.22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-103924.62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-103851.41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-103831.30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0.31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0.31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235800"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MD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12874.23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12878.93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12976.04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12972.25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0.35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0.35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235800"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RD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18339.73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18359.69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18441.54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18453.02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0.34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0.34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235800"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AD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6684.86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6689.75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6786.67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6783.08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0.35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0.35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235800"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smtFA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-57196.69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-57161.31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-57094.88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-57067.98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0.31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0.31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235800"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smtLong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-686016.98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-685869.48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-685915.17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-685776.15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0.06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0.05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235800"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smtMD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-507904.58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-507869.45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-507802.77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-507776.13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0.30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0.30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235800"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smtTrans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-479144.23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-479104.60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-479042.42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-479011.28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0.30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0.29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235800"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smtMCintra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-93427.21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-93427.11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-93325.40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-93333.78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0.36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0.36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235800"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smtMCextraMD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-521137.14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-521125.59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-521035.33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-521032.26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0.37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0.37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235800"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smtMCextratrans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-499929.78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-499929.66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-499827.97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-499836.34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0.37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0.37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235800"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smtMCdiff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-575225.03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-574996.85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-575123.22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-574903.53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0.22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0.21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235800"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AWF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-145979.93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-145981.86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-145878.11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-145888.53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0.37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0.37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235800"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axEAD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56711.05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56715.91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56812.86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56809.24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0.10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0.10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235800"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radEAD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21189.85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21203.80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21291.67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21297.12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0.33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GB" sz="1000" spc="-1" strike="noStrike">
                          <a:latin typeface="Arial"/>
                        </a:rPr>
                        <a:t>0.33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PlaceHolder 1"/>
          <p:cNvSpPr>
            <a:spLocks noGrp="1"/>
          </p:cNvSpPr>
          <p:nvPr>
            <p:ph type="title"/>
          </p:nvPr>
        </p:nvSpPr>
        <p:spPr>
          <a:xfrm>
            <a:off x="6121800" y="-1800"/>
            <a:ext cx="3956040" cy="143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 fontScale="84000"/>
          </a:bodyPr>
          <a:p>
            <a:pPr>
              <a:lnSpc>
                <a:spcPct val="100000"/>
              </a:lnSpc>
              <a:buNone/>
            </a:pPr>
            <a:r>
              <a:rPr b="0" lang="en-GB" sz="4400" spc="-1" strike="noStrike">
                <a:solidFill>
                  <a:srgbClr val="ffffff"/>
                </a:solidFill>
                <a:latin typeface="Noto Sans Light"/>
              </a:rPr>
              <a:t>Missing BAG-WM relationships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256" name="PlaceHolder 55"/>
          <p:cNvSpPr/>
          <p:nvPr/>
        </p:nvSpPr>
        <p:spPr>
          <a:xfrm>
            <a:off x="6120000" y="1620000"/>
            <a:ext cx="3777840" cy="575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DejaVu Sans"/>
              </a:rPr>
              <a:t>Correlations of principal components, age, and brain age</a:t>
            </a:r>
            <a:endParaRPr b="0" lang="en-GB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DejaVu Sans"/>
              </a:rPr>
              <a:t>a) full multimodal data, b) mean/whole brain average data, c) BRIA, d) DKI, e) DTI, f) SMT, g) SMT mc, h) WMTI</a:t>
            </a:r>
            <a:endParaRPr b="0" lang="en-GB" sz="3200" spc="-1" strike="noStrike">
              <a:latin typeface="Arial"/>
            </a:endParaRPr>
          </a:p>
        </p:txBody>
      </p:sp>
      <p:pic>
        <p:nvPicPr>
          <p:cNvPr id="257" name="" descr=""/>
          <p:cNvPicPr/>
          <p:nvPr/>
        </p:nvPicPr>
        <p:blipFill>
          <a:blip r:embed="rId1"/>
          <a:stretch/>
        </p:blipFill>
        <p:spPr>
          <a:xfrm>
            <a:off x="-105120" y="0"/>
            <a:ext cx="6222960" cy="75571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PlaceHolder 1"/>
          <p:cNvSpPr>
            <a:spLocks noGrp="1"/>
          </p:cNvSpPr>
          <p:nvPr>
            <p:ph type="title"/>
          </p:nvPr>
        </p:nvSpPr>
        <p:spPr>
          <a:xfrm>
            <a:off x="6225120" y="-1800"/>
            <a:ext cx="3672720" cy="143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 fontScale="77000"/>
          </a:bodyPr>
          <a:p>
            <a:pPr>
              <a:lnSpc>
                <a:spcPct val="100000"/>
              </a:lnSpc>
              <a:buNone/>
            </a:pPr>
            <a:r>
              <a:rPr b="0" lang="en-GB" sz="4400" spc="-1" strike="noStrike">
                <a:solidFill>
                  <a:srgbClr val="ffffff"/>
                </a:solidFill>
                <a:latin typeface="Noto Sans Light"/>
              </a:rPr>
              <a:t>Missing BAG-WM relationships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259" name="PlaceHolder 59"/>
          <p:cNvSpPr/>
          <p:nvPr/>
        </p:nvSpPr>
        <p:spPr>
          <a:xfrm>
            <a:off x="6120000" y="1620000"/>
            <a:ext cx="3777840" cy="575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DejaVu Sans"/>
              </a:rPr>
              <a:t>Distributions of model stats for each predicted region</a:t>
            </a:r>
            <a:endParaRPr b="0" lang="en-GB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DejaVu Sans"/>
              </a:rPr>
              <a:t>a) full multimodal data, b) mean/whole brain average data, c) BRIA, d) DKI, e) DTI, f) SMT, g) SMT mc, h) WMTI</a:t>
            </a:r>
            <a:endParaRPr b="0" lang="en-GB" sz="3200" spc="-1" strike="noStrike">
              <a:latin typeface="Arial"/>
            </a:endParaRPr>
          </a:p>
        </p:txBody>
      </p:sp>
      <p:pic>
        <p:nvPicPr>
          <p:cNvPr id="260" name="" descr=""/>
          <p:cNvPicPr/>
          <p:nvPr/>
        </p:nvPicPr>
        <p:blipFill>
          <a:blip r:embed="rId1"/>
          <a:stretch/>
        </p:blipFill>
        <p:spPr>
          <a:xfrm>
            <a:off x="0" y="0"/>
            <a:ext cx="6222960" cy="75571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599040" y="121320"/>
            <a:ext cx="10796040" cy="125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/>
          </a:bodyPr>
          <a:p>
            <a:pPr>
              <a:lnSpc>
                <a:spcPct val="100000"/>
              </a:lnSpc>
              <a:buNone/>
            </a:pPr>
            <a:r>
              <a:rPr b="0" lang="en-GB" sz="4400" spc="-1" strike="noStrike">
                <a:solidFill>
                  <a:srgbClr val="ffffff"/>
                </a:solidFill>
                <a:latin typeface="Noto Sans Light"/>
              </a:rPr>
              <a:t>Background: brain age gap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136" name="PlaceHolder 2"/>
          <p:cNvSpPr>
            <a:spLocks noGrp="1"/>
          </p:cNvSpPr>
          <p:nvPr>
            <p:ph/>
          </p:nvPr>
        </p:nvSpPr>
        <p:spPr>
          <a:xfrm>
            <a:off x="599040" y="1920240"/>
            <a:ext cx="6958800" cy="4660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5000"/>
          </a:bodyPr>
          <a:p>
            <a:pPr marL="432000" indent="-324000">
              <a:lnSpc>
                <a:spcPct val="100000"/>
              </a:lnSpc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Noto Sans Regular"/>
              </a:rPr>
              <a:t>Brain age gap (BAG) calculation</a:t>
            </a:r>
            <a:endParaRPr b="0" lang="en-GB" sz="3200" spc="-1" strike="noStrike">
              <a:latin typeface="Arial"/>
            </a:endParaRPr>
          </a:p>
          <a:p>
            <a:pPr lvl="1" marL="810000" indent="-270000">
              <a:lnSpc>
                <a:spcPct val="100000"/>
              </a:lnSpc>
              <a:buClr>
                <a:srgbClr val="000000"/>
              </a:buClr>
              <a:buSzPct val="45000"/>
              <a:buFont typeface="StarSymbol"/>
              <a:buAutoNum type="arabicPlain"/>
            </a:pPr>
            <a:r>
              <a:rPr b="0" lang="en-GB" sz="2400" spc="-1" strike="noStrike">
                <a:latin typeface="Noto Sans Regular"/>
              </a:rPr>
              <a:t>Train a model from MRI data</a:t>
            </a:r>
            <a:endParaRPr b="0" lang="en-GB" sz="2400" spc="-1" strike="noStrike">
              <a:latin typeface="Arial"/>
            </a:endParaRPr>
          </a:p>
          <a:p>
            <a:pPr lvl="1" marL="810000" indent="-270000">
              <a:lnSpc>
                <a:spcPct val="100000"/>
              </a:lnSpc>
              <a:buClr>
                <a:srgbClr val="000000"/>
              </a:buClr>
              <a:buSzPct val="45000"/>
              <a:buFont typeface="StarSymbol"/>
              <a:buAutoNum type="arabicPlain"/>
            </a:pPr>
            <a:r>
              <a:rPr b="0" lang="en-GB" sz="2400" spc="-1" strike="noStrike">
                <a:latin typeface="Noto Sans Regular"/>
              </a:rPr>
              <a:t>Make age prediction per individual: “your brain is X years old”</a:t>
            </a:r>
            <a:endParaRPr b="0" lang="en-GB" sz="2400" spc="-1" strike="noStrike">
              <a:latin typeface="Arial"/>
            </a:endParaRPr>
          </a:p>
          <a:p>
            <a:pPr lvl="1" marL="810000" indent="-270000">
              <a:lnSpc>
                <a:spcPct val="100000"/>
              </a:lnSpc>
              <a:buClr>
                <a:srgbClr val="000000"/>
              </a:buClr>
              <a:buSzPct val="45000"/>
              <a:buFont typeface="StarSymbol"/>
              <a:buAutoNum type="arabicPlain"/>
            </a:pPr>
            <a:r>
              <a:rPr b="0" lang="en-GB" sz="2400" spc="-1" strike="noStrike">
                <a:latin typeface="Noto Sans Regular"/>
              </a:rPr>
              <a:t>Take the difference between chronological and predicted age</a:t>
            </a:r>
            <a:endParaRPr b="0" lang="en-GB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  <a:buNone/>
            </a:pPr>
            <a:endParaRPr b="0" lang="en-GB" sz="24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Noto Sans Regular"/>
              </a:rPr>
              <a:t>BAG associations </a:t>
            </a:r>
            <a:endParaRPr b="0" lang="en-GB" sz="3200" spc="-1" strike="noStrike">
              <a:latin typeface="Arial"/>
            </a:endParaRPr>
          </a:p>
          <a:p>
            <a:pPr lvl="1" marL="810000" indent="-270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45000"/>
              <a:buFont typeface="Ani"/>
              <a:buChar char="-"/>
            </a:pPr>
            <a:r>
              <a:rPr b="0" lang="en-GB" sz="2400" spc="-1" strike="noStrike">
                <a:latin typeface="Noto Sans Regular"/>
                <a:ea typeface="Noto Sans CJK SC"/>
              </a:rPr>
              <a:t>Related to a range of clinical outcomes</a:t>
            </a:r>
            <a:r>
              <a:rPr b="0" lang="en-GB" sz="2400" spc="-1" strike="noStrike" baseline="33000">
                <a:latin typeface="Noto Sans Regular"/>
                <a:ea typeface="Noto Sans CJK SC"/>
              </a:rPr>
              <a:t>1</a:t>
            </a:r>
            <a:endParaRPr b="0" lang="en-GB" sz="2400" spc="-1" strike="noStrike">
              <a:latin typeface="Arial"/>
            </a:endParaRPr>
          </a:p>
          <a:p>
            <a:pPr lvl="1" marL="810000" indent="-270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45000"/>
              <a:buFont typeface="Ani"/>
              <a:buChar char="-"/>
            </a:pPr>
            <a:r>
              <a:rPr b="0" lang="en-GB" sz="2400" spc="-1" strike="noStrike">
                <a:latin typeface="Noto Sans Regular"/>
                <a:ea typeface="Noto Sans CJK SC"/>
              </a:rPr>
              <a:t>Higher in some clinical groups vs controls</a:t>
            </a:r>
            <a:r>
              <a:rPr b="0" lang="en-GB" sz="2400" spc="-1" strike="noStrike" baseline="33000">
                <a:latin typeface="Noto Sans Regular"/>
                <a:ea typeface="Noto Sans CJK SC"/>
              </a:rPr>
              <a:t>1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137" name=""/>
          <p:cNvSpPr/>
          <p:nvPr/>
        </p:nvSpPr>
        <p:spPr>
          <a:xfrm>
            <a:off x="5443920" y="7213680"/>
            <a:ext cx="4995720" cy="344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1 Franke &amp; Gaser, 2019, Front. Neurol., 789</a:t>
            </a:r>
            <a:endParaRPr b="0" lang="en-GB" sz="1800" spc="-1" strike="noStrike">
              <a:latin typeface="Arial"/>
            </a:endParaRPr>
          </a:p>
        </p:txBody>
      </p:sp>
      <p:pic>
        <p:nvPicPr>
          <p:cNvPr id="138" name="" descr=""/>
          <p:cNvPicPr/>
          <p:nvPr/>
        </p:nvPicPr>
        <p:blipFill>
          <a:blip r:embed="rId1"/>
          <a:stretch/>
        </p:blipFill>
        <p:spPr>
          <a:xfrm>
            <a:off x="8280000" y="2737440"/>
            <a:ext cx="1437840" cy="1437840"/>
          </a:xfrm>
          <a:prstGeom prst="rect">
            <a:avLst/>
          </a:prstGeom>
          <a:ln w="0">
            <a:noFill/>
          </a:ln>
        </p:spPr>
      </p:pic>
      <p:sp>
        <p:nvSpPr>
          <p:cNvPr id="139" name=""/>
          <p:cNvSpPr/>
          <p:nvPr/>
        </p:nvSpPr>
        <p:spPr>
          <a:xfrm>
            <a:off x="9000000" y="4168800"/>
            <a:ext cx="360" cy="153792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40" name=""/>
          <p:cNvSpPr/>
          <p:nvPr/>
        </p:nvSpPr>
        <p:spPr>
          <a:xfrm>
            <a:off x="8174880" y="5749920"/>
            <a:ext cx="1722960" cy="600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Biologically 23 years old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41" name=""/>
          <p:cNvSpPr/>
          <p:nvPr/>
        </p:nvSpPr>
        <p:spPr>
          <a:xfrm>
            <a:off x="8175600" y="2053080"/>
            <a:ext cx="1902960" cy="600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Chronologically 22 years old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42" name=""/>
          <p:cNvSpPr/>
          <p:nvPr/>
        </p:nvSpPr>
        <p:spPr>
          <a:xfrm>
            <a:off x="8100000" y="1800000"/>
            <a:ext cx="1797840" cy="4677840"/>
          </a:xfrm>
          <a:prstGeom prst="rect">
            <a:avLst/>
          </a:prstGeom>
          <a:noFill/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43" name=""/>
          <p:cNvSpPr/>
          <p:nvPr/>
        </p:nvSpPr>
        <p:spPr>
          <a:xfrm rot="5414400">
            <a:off x="8320680" y="4858200"/>
            <a:ext cx="1722960" cy="35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GB" sz="1500" spc="-1" strike="noStrike">
                <a:solidFill>
                  <a:srgbClr val="000000"/>
                </a:solidFill>
                <a:latin typeface="Arial"/>
                <a:ea typeface="DejaVu Sans"/>
              </a:rPr>
              <a:t>Age prediction</a:t>
            </a:r>
            <a:endParaRPr b="0" lang="en-GB" sz="15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title"/>
          </p:nvPr>
        </p:nvSpPr>
        <p:spPr>
          <a:xfrm>
            <a:off x="599040" y="121320"/>
            <a:ext cx="10796040" cy="125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/>
          </a:bodyPr>
          <a:p>
            <a:pPr>
              <a:lnSpc>
                <a:spcPct val="100000"/>
              </a:lnSpc>
              <a:buNone/>
            </a:pPr>
            <a:r>
              <a:rPr b="0" lang="en-GB" sz="4400" spc="-1" strike="noStrike">
                <a:solidFill>
                  <a:srgbClr val="ffffff"/>
                </a:solidFill>
                <a:latin typeface="Noto Sans Light"/>
              </a:rPr>
              <a:t>Background: diffusion MRI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145" name="PlaceHolder 2"/>
          <p:cNvSpPr>
            <a:spLocks noGrp="1"/>
          </p:cNvSpPr>
          <p:nvPr>
            <p:ph/>
          </p:nvPr>
        </p:nvSpPr>
        <p:spPr>
          <a:xfrm>
            <a:off x="599040" y="1920240"/>
            <a:ext cx="6238800" cy="4660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7000"/>
          </a:bodyPr>
          <a:p>
            <a:pPr marL="432000" indent="-324000">
              <a:lnSpc>
                <a:spcPct val="100000"/>
              </a:lnSpc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Noto Sans Regular"/>
              </a:rPr>
              <a:t>Diffusion in the brain</a:t>
            </a:r>
            <a:endParaRPr b="0" lang="en-GB" sz="3200" spc="-1" strike="noStrike">
              <a:latin typeface="Arial"/>
            </a:endParaRPr>
          </a:p>
          <a:p>
            <a:pPr lvl="1" marL="810000" indent="-270000">
              <a:lnSpc>
                <a:spcPct val="100000"/>
              </a:lnSpc>
              <a:buClr>
                <a:srgbClr val="000000"/>
              </a:buClr>
              <a:buSzPct val="45000"/>
              <a:buFont typeface="Ani"/>
              <a:buChar char="-"/>
            </a:pPr>
            <a:r>
              <a:rPr b="0" lang="en-GB" sz="2800" spc="-1" strike="noStrike">
                <a:latin typeface="Noto Sans Regular"/>
              </a:rPr>
              <a:t>Reveals valuable information about brain structure</a:t>
            </a:r>
            <a:endParaRPr b="0" lang="en-GB" sz="2800" spc="-1" strike="noStrike">
              <a:latin typeface="Arial"/>
            </a:endParaRPr>
          </a:p>
          <a:p>
            <a:pPr lvl="1" marL="810000" indent="-270000">
              <a:lnSpc>
                <a:spcPct val="100000"/>
              </a:lnSpc>
              <a:buClr>
                <a:srgbClr val="000000"/>
              </a:buClr>
              <a:buSzPct val="45000"/>
              <a:buFont typeface="Ani"/>
              <a:buChar char="-"/>
            </a:pPr>
            <a:r>
              <a:rPr b="0" lang="en-GB" sz="2800" spc="-1" strike="noStrike">
                <a:latin typeface="Noto Sans Regular"/>
              </a:rPr>
              <a:t>Different approaches can be used to calculate diffusion</a:t>
            </a:r>
            <a:endParaRPr b="0" lang="en-GB" sz="2800" spc="-1" strike="noStrike"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Noto Sans Regular"/>
                <a:ea typeface="Noto Sans CJK SC"/>
              </a:rPr>
              <a:t>Most common DTI, but other biophysically more meaningful approaches available</a:t>
            </a:r>
            <a:r>
              <a:rPr b="0" lang="en-GB" sz="2400" spc="-1" strike="noStrike" baseline="33000">
                <a:latin typeface="Noto Sans Regular"/>
                <a:ea typeface="Noto Sans CJK SC"/>
              </a:rPr>
              <a:t>1</a:t>
            </a:r>
            <a:endParaRPr b="0" lang="en-GB" sz="2400" spc="-1" strike="noStrike"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Noto Sans Regular"/>
                <a:ea typeface="Noto Sans CJK SC"/>
              </a:rPr>
              <a:t>e.g. assuming non-Gaussian diffusion (kurtosis) or adding priors (Bayesian approach)</a:t>
            </a:r>
            <a:endParaRPr b="0" lang="en-GB" sz="2400" spc="-1" strike="noStrike">
              <a:latin typeface="Arial"/>
            </a:endParaRPr>
          </a:p>
        </p:txBody>
      </p:sp>
      <p:pic>
        <p:nvPicPr>
          <p:cNvPr id="146" name="" descr=""/>
          <p:cNvPicPr/>
          <p:nvPr/>
        </p:nvPicPr>
        <p:blipFill>
          <a:blip r:embed="rId1"/>
          <a:stretch/>
        </p:blipFill>
        <p:spPr>
          <a:xfrm>
            <a:off x="6840000" y="2880000"/>
            <a:ext cx="2919240" cy="2529720"/>
          </a:xfrm>
          <a:prstGeom prst="rect">
            <a:avLst/>
          </a:prstGeom>
          <a:ln w="0">
            <a:noFill/>
          </a:ln>
        </p:spPr>
      </p:pic>
      <p:sp>
        <p:nvSpPr>
          <p:cNvPr id="147" name=""/>
          <p:cNvSpPr/>
          <p:nvPr/>
        </p:nvSpPr>
        <p:spPr>
          <a:xfrm>
            <a:off x="5344920" y="7200000"/>
            <a:ext cx="5094720" cy="344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1 Jensen et al., 2005, Magn. Reson. Med. 53</a:t>
            </a:r>
            <a:endParaRPr b="0" lang="en-GB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title"/>
          </p:nvPr>
        </p:nvSpPr>
        <p:spPr>
          <a:xfrm>
            <a:off x="599040" y="121320"/>
            <a:ext cx="10796040" cy="125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/>
          </a:bodyPr>
          <a:p>
            <a:pPr>
              <a:lnSpc>
                <a:spcPct val="100000"/>
              </a:lnSpc>
              <a:buNone/>
            </a:pPr>
            <a:r>
              <a:rPr b="0" lang="en-GB" sz="4400" spc="-1" strike="noStrike">
                <a:solidFill>
                  <a:srgbClr val="ffffff"/>
                </a:solidFill>
                <a:latin typeface="Noto Sans Light"/>
              </a:rPr>
              <a:t>Methods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149" name="PlaceHolder 2"/>
          <p:cNvSpPr>
            <a:spLocks noGrp="1"/>
          </p:cNvSpPr>
          <p:nvPr>
            <p:ph/>
          </p:nvPr>
        </p:nvSpPr>
        <p:spPr>
          <a:xfrm>
            <a:off x="599040" y="1920240"/>
            <a:ext cx="4978800" cy="5457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0000"/>
          </a:bodyPr>
          <a:p>
            <a:pPr marL="432000" indent="-324000">
              <a:lnSpc>
                <a:spcPct val="100000"/>
              </a:lnSpc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Noto Sans Regular"/>
              </a:rPr>
              <a:t>Participants (UKB)</a:t>
            </a:r>
            <a:endParaRPr b="0" lang="en-GB" sz="3200" spc="-1" strike="noStrike">
              <a:latin typeface="Arial"/>
            </a:endParaRPr>
          </a:p>
          <a:p>
            <a:pPr lvl="1" marL="810000" indent="-270000">
              <a:lnSpc>
                <a:spcPct val="100000"/>
              </a:lnSpc>
              <a:buClr>
                <a:srgbClr val="000000"/>
              </a:buClr>
              <a:buSzPct val="45000"/>
              <a:buFont typeface="Ani"/>
              <a:buChar char="-"/>
            </a:pPr>
            <a:r>
              <a:rPr b="0" lang="en-GB" sz="2800" spc="-1" strike="noStrike">
                <a:latin typeface="Noto Sans Regular"/>
              </a:rPr>
              <a:t>Older sample (44.57 to 82.75 yoa)</a:t>
            </a:r>
            <a:endParaRPr b="0" lang="en-GB" sz="2800" spc="-1" strike="noStrike">
              <a:latin typeface="Arial"/>
            </a:endParaRPr>
          </a:p>
          <a:p>
            <a:pPr lvl="1" marL="810000" indent="-270000">
              <a:lnSpc>
                <a:spcPct val="100000"/>
              </a:lnSpc>
              <a:buClr>
                <a:srgbClr val="000000"/>
              </a:buClr>
              <a:buSzPct val="45000"/>
              <a:buFont typeface="Ani"/>
              <a:buChar char="-"/>
            </a:pPr>
            <a:r>
              <a:rPr b="0" lang="en-GB" sz="2800" spc="-1" strike="noStrike">
                <a:latin typeface="Noto Sans Regular"/>
              </a:rPr>
              <a:t>Cross-sectional N = 35,749 after QC &amp; exclusions</a:t>
            </a:r>
            <a:endParaRPr b="0" lang="en-GB" sz="2800" spc="-1" strike="noStrike">
              <a:latin typeface="Arial"/>
            </a:endParaRPr>
          </a:p>
          <a:p>
            <a:pPr lvl="1" marL="810000" indent="-270000">
              <a:lnSpc>
                <a:spcPct val="100000"/>
              </a:lnSpc>
              <a:buClr>
                <a:srgbClr val="000000"/>
              </a:buClr>
              <a:buSzPct val="45000"/>
              <a:buFont typeface="Ani"/>
              <a:buChar char="-"/>
            </a:pPr>
            <a:r>
              <a:rPr b="0" lang="en-GB" sz="2800" spc="-1" strike="noStrike">
                <a:latin typeface="Noto Sans Regular"/>
              </a:rPr>
              <a:t>Sex ratio relatively balanced (F:53%, M:47%)</a:t>
            </a:r>
            <a:endParaRPr b="0" lang="en-GB" sz="2800" spc="-1" strike="noStrike">
              <a:latin typeface="Arial"/>
            </a:endParaRPr>
          </a:p>
          <a:p>
            <a:pPr lvl="1" marL="810000" indent="-270000">
              <a:lnSpc>
                <a:spcPct val="100000"/>
              </a:lnSpc>
              <a:buClr>
                <a:srgbClr val="000000"/>
              </a:buClr>
              <a:buSzPct val="45000"/>
              <a:buFont typeface="Ani"/>
              <a:buChar char="-"/>
            </a:pPr>
            <a:r>
              <a:rPr b="0" lang="en-GB" sz="2800" spc="-1" strike="noStrike">
                <a:latin typeface="Noto Sans Regular"/>
              </a:rPr>
              <a:t>Scanner site not balanced</a:t>
            </a:r>
            <a:endParaRPr b="0" lang="en-GB" sz="2800" spc="-1" strike="noStrike"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Noto Sans Regular"/>
                <a:ea typeface="Noto Serif CJK SC"/>
              </a:rPr>
              <a:t>57.62% Cheadle</a:t>
            </a:r>
            <a:endParaRPr b="0" lang="en-GB" sz="2400" spc="-1" strike="noStrike"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Noto Sans Regular"/>
                <a:ea typeface="Noto Serif CJK SC"/>
              </a:rPr>
              <a:t>26.30% Newcastle</a:t>
            </a:r>
            <a:endParaRPr b="0" lang="en-GB" sz="2400" spc="-1" strike="noStrike"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Noto Sans Regular"/>
                <a:ea typeface="Noto Serif CJK SC"/>
              </a:rPr>
              <a:t>15.96% Reading</a:t>
            </a:r>
            <a:endParaRPr b="0" lang="en-GB" sz="2400" spc="-1" strike="noStrike"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Noto Sans Regular"/>
                <a:ea typeface="Noto Serif CJK SC"/>
              </a:rPr>
              <a:t>0.12% Bristol</a:t>
            </a:r>
            <a:endParaRPr b="0" lang="en-GB" sz="2400" spc="-1" strike="noStrike">
              <a:latin typeface="Arial"/>
            </a:endParaRPr>
          </a:p>
        </p:txBody>
      </p:sp>
      <p:pic>
        <p:nvPicPr>
          <p:cNvPr id="150" name="" descr=""/>
          <p:cNvPicPr/>
          <p:nvPr/>
        </p:nvPicPr>
        <p:blipFill>
          <a:blip r:embed="rId1"/>
          <a:stretch/>
        </p:blipFill>
        <p:spPr>
          <a:xfrm>
            <a:off x="5580000" y="2160000"/>
            <a:ext cx="4497840" cy="4497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title"/>
          </p:nvPr>
        </p:nvSpPr>
        <p:spPr>
          <a:xfrm>
            <a:off x="599040" y="121320"/>
            <a:ext cx="10796040" cy="125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/>
          </a:bodyPr>
          <a:p>
            <a:pPr>
              <a:lnSpc>
                <a:spcPct val="100000"/>
              </a:lnSpc>
              <a:buNone/>
            </a:pPr>
            <a:r>
              <a:rPr b="0" lang="en-GB" sz="4400" spc="-1" strike="noStrike">
                <a:solidFill>
                  <a:srgbClr val="ffffff"/>
                </a:solidFill>
                <a:latin typeface="Noto Sans Light"/>
              </a:rPr>
              <a:t>Methods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152" name="PlaceHolder 2"/>
          <p:cNvSpPr>
            <a:spLocks noGrp="1"/>
          </p:cNvSpPr>
          <p:nvPr>
            <p:ph/>
          </p:nvPr>
        </p:nvSpPr>
        <p:spPr>
          <a:xfrm>
            <a:off x="599040" y="1920240"/>
            <a:ext cx="5518800" cy="5457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7000"/>
          </a:bodyPr>
          <a:p>
            <a:pPr marL="216000" indent="-216000">
              <a:lnSpc>
                <a:spcPct val="100000"/>
              </a:lnSpc>
              <a:spcAft>
                <a:spcPts val="1409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Noto Sans Regular"/>
              </a:rPr>
              <a:t>Data Processing</a:t>
            </a:r>
            <a:endParaRPr b="0" lang="en-GB" sz="32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45000"/>
              <a:buFont typeface="OpenSymbol"/>
              <a:buChar char="-"/>
            </a:pPr>
            <a:r>
              <a:rPr b="0" lang="en-GB" sz="2400" spc="-1" strike="noStrike">
                <a:latin typeface="Noto Sans Regular"/>
              </a:rPr>
              <a:t>Six diffusion approaches calculated for JHU atlas</a:t>
            </a:r>
            <a:endParaRPr b="0" lang="en-GB" sz="2400" spc="-1" strike="noStrike">
              <a:latin typeface="Arial"/>
            </a:endParaRPr>
          </a:p>
          <a:p>
            <a:pPr lvl="2" marL="648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Noto Sans Regular"/>
              </a:rPr>
              <a:t>Diffusion Tensor Imaging (DTI) (4 metrics)</a:t>
            </a:r>
            <a:endParaRPr b="0" lang="en-GB" sz="2000" spc="-1" strike="noStrike">
              <a:latin typeface="Arial"/>
            </a:endParaRPr>
          </a:p>
          <a:p>
            <a:pPr lvl="2" marL="648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Noto Sans Regular"/>
              </a:rPr>
              <a:t>Diffusion Kurtosis Imaging (DKI) (3 metrics</a:t>
            </a:r>
            <a:endParaRPr b="0" lang="en-GB" sz="2000" spc="-1" strike="noStrike">
              <a:latin typeface="Arial"/>
            </a:endParaRPr>
          </a:p>
          <a:p>
            <a:pPr lvl="2" marL="648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Noto Sans Regular"/>
              </a:rPr>
              <a:t>Bayesian Rotationally Invariant Approach (BRIA) (10 metrics)</a:t>
            </a:r>
            <a:endParaRPr b="0" lang="en-GB" sz="2000" spc="-1" strike="noStrike">
              <a:latin typeface="Arial"/>
            </a:endParaRPr>
          </a:p>
          <a:p>
            <a:pPr lvl="2" marL="648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Noto Sans Regular"/>
              </a:rPr>
              <a:t>Spherical Mean Technique (SMT) (4 metrics)</a:t>
            </a:r>
            <a:endParaRPr b="0" lang="en-GB" sz="2000" spc="-1" strike="noStrike">
              <a:latin typeface="Arial"/>
            </a:endParaRPr>
          </a:p>
          <a:p>
            <a:pPr lvl="2" marL="648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Noto Sans Regular"/>
              </a:rPr>
              <a:t>multi-compartment SMT (mcSMT) (4 metrics)</a:t>
            </a:r>
            <a:endParaRPr b="0" lang="en-GB" sz="2000" spc="-1" strike="noStrike">
              <a:latin typeface="Arial"/>
            </a:endParaRPr>
          </a:p>
          <a:p>
            <a:pPr lvl="2" marL="648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Noto Sans Regular"/>
              </a:rPr>
              <a:t>White Matter Tract Integrity (WMTI) (3 metrics)</a:t>
            </a:r>
            <a:endParaRPr b="0" lang="en-GB" sz="20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45000"/>
              <a:buFont typeface="OpenSymbol"/>
              <a:buChar char="-"/>
            </a:pPr>
            <a:r>
              <a:rPr b="0" lang="en-GB" sz="2400" spc="-1" strike="noStrike">
                <a:latin typeface="Noto Sans Regular"/>
              </a:rPr>
              <a:t>28 metrics x (20tracts + 48regions + 1mean) = </a:t>
            </a:r>
            <a:r>
              <a:rPr b="1" lang="en-GB" sz="2400" spc="-1" strike="noStrike">
                <a:latin typeface="Noto Sans Regular"/>
              </a:rPr>
              <a:t>1932 diffusion features</a:t>
            </a:r>
            <a:endParaRPr b="0" lang="en-GB" sz="24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45000"/>
              <a:buFont typeface="OpenSymbol"/>
              <a:buChar char="-"/>
            </a:pPr>
            <a:r>
              <a:rPr b="0" lang="en-GB" sz="2400" spc="-1" strike="noStrike">
                <a:latin typeface="Noto Sans Regular"/>
              </a:rPr>
              <a:t>Metrics inform about intra and extra axonal space, water fraction, fractional anisotropy</a:t>
            </a:r>
            <a:endParaRPr b="0" lang="en-GB" sz="24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45000"/>
              <a:buFont typeface="OpenSymbol"/>
              <a:buChar char="-"/>
            </a:pPr>
            <a:r>
              <a:rPr b="0" lang="en-GB" sz="2400" spc="-1" strike="noStrike">
                <a:latin typeface="Noto Sans Regular"/>
              </a:rPr>
              <a:t>All being indicative of white matter characteristics, e.g. fiber density, axonal diameter, &amp; myelination</a:t>
            </a:r>
            <a:endParaRPr b="0" lang="en-GB" sz="2400" spc="-1" strike="noStrike">
              <a:latin typeface="Arial"/>
            </a:endParaRPr>
          </a:p>
        </p:txBody>
      </p:sp>
      <p:pic>
        <p:nvPicPr>
          <p:cNvPr id="153" name="" descr=""/>
          <p:cNvPicPr/>
          <p:nvPr/>
        </p:nvPicPr>
        <p:blipFill>
          <a:blip r:embed="rId1"/>
          <a:stretch/>
        </p:blipFill>
        <p:spPr>
          <a:xfrm>
            <a:off x="6311880" y="1920240"/>
            <a:ext cx="3643920" cy="2449440"/>
          </a:xfrm>
          <a:prstGeom prst="rect">
            <a:avLst/>
          </a:prstGeom>
          <a:ln w="0">
            <a:noFill/>
          </a:ln>
        </p:spPr>
      </p:pic>
      <p:pic>
        <p:nvPicPr>
          <p:cNvPr id="154" name="" descr=""/>
          <p:cNvPicPr/>
          <p:nvPr/>
        </p:nvPicPr>
        <p:blipFill>
          <a:blip r:embed="rId2"/>
          <a:stretch/>
        </p:blipFill>
        <p:spPr>
          <a:xfrm>
            <a:off x="6300000" y="4584240"/>
            <a:ext cx="3602880" cy="2373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/>
          </p:cNvSpPr>
          <p:nvPr>
            <p:ph type="title"/>
          </p:nvPr>
        </p:nvSpPr>
        <p:spPr>
          <a:xfrm>
            <a:off x="599040" y="121320"/>
            <a:ext cx="10796040" cy="125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/>
          </a:bodyPr>
          <a:p>
            <a:pPr>
              <a:lnSpc>
                <a:spcPct val="100000"/>
              </a:lnSpc>
              <a:buNone/>
            </a:pPr>
            <a:r>
              <a:rPr b="0" lang="en-GB" sz="4400" spc="-1" strike="noStrike">
                <a:solidFill>
                  <a:srgbClr val="ffffff"/>
                </a:solidFill>
                <a:latin typeface="Noto Sans Light"/>
              </a:rPr>
              <a:t>Methods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156" name="PlaceHolder 2"/>
          <p:cNvSpPr>
            <a:spLocks noGrp="1"/>
          </p:cNvSpPr>
          <p:nvPr>
            <p:ph/>
          </p:nvPr>
        </p:nvSpPr>
        <p:spPr>
          <a:xfrm>
            <a:off x="599040" y="1920240"/>
            <a:ext cx="5518800" cy="5457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Noto Sans Regular"/>
              </a:rPr>
              <a:t>Investigation</a:t>
            </a:r>
            <a:endParaRPr b="0" lang="en-GB" sz="32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45000"/>
              <a:buFont typeface="OpenSymbol"/>
              <a:buChar char="-"/>
            </a:pPr>
            <a:r>
              <a:rPr b="0" lang="en-GB" sz="2400" spc="-1" strike="noStrike">
                <a:latin typeface="Noto Sans Regular"/>
              </a:rPr>
              <a:t>XGBoost for brain age predictions</a:t>
            </a:r>
            <a:endParaRPr b="0" lang="en-GB" sz="24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45000"/>
              <a:buFont typeface="OpenSymbol"/>
              <a:buChar char="-"/>
            </a:pPr>
            <a:r>
              <a:rPr b="0" lang="en-GB" sz="2400" spc="-1" strike="noStrike">
                <a:latin typeface="Noto Sans Regular"/>
              </a:rPr>
              <a:t>Key questions:</a:t>
            </a:r>
            <a:endParaRPr b="0" lang="en-GB" sz="24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tarSymbol"/>
              <a:buAutoNum type="arabicPlain"/>
            </a:pPr>
            <a:r>
              <a:rPr b="0" lang="en-GB" sz="2400" spc="-1" strike="noStrike">
                <a:latin typeface="Noto Sans Regular"/>
              </a:rPr>
              <a:t>Do brain age predictions from the six diffusion approaches differ?</a:t>
            </a:r>
            <a:endParaRPr b="0" lang="en-GB" sz="24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tarSymbol"/>
              <a:buAutoNum type="arabicPlain"/>
            </a:pPr>
            <a:r>
              <a:rPr b="0" lang="en-GB" sz="2400" spc="-1" strike="noStrike">
                <a:latin typeface="Noto Sans Regular"/>
                <a:ea typeface="Noto Sans CJK SC"/>
              </a:rPr>
              <a:t>Which are driving WM regions of ageing?</a:t>
            </a:r>
            <a:endParaRPr b="0" lang="en-GB" sz="24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tarSymbol"/>
              <a:buAutoNum type="arabicPlain"/>
            </a:pPr>
            <a:r>
              <a:rPr b="0" lang="en-GB" sz="2400" spc="-1" strike="noStrike">
                <a:latin typeface="Noto Sans Regular"/>
                <a:ea typeface="Noto Sans CJK SC"/>
              </a:rPr>
              <a:t>How does WM project on age?</a:t>
            </a:r>
            <a:endParaRPr b="0" lang="en-GB" sz="2400" spc="-1" strike="noStrike">
              <a:latin typeface="Arial"/>
            </a:endParaRPr>
          </a:p>
        </p:txBody>
      </p:sp>
      <p:pic>
        <p:nvPicPr>
          <p:cNvPr id="157" name="" descr=""/>
          <p:cNvPicPr/>
          <p:nvPr/>
        </p:nvPicPr>
        <p:blipFill>
          <a:blip r:embed="rId1"/>
          <a:stretch/>
        </p:blipFill>
        <p:spPr>
          <a:xfrm>
            <a:off x="6311880" y="1920240"/>
            <a:ext cx="3643920" cy="2449440"/>
          </a:xfrm>
          <a:prstGeom prst="rect">
            <a:avLst/>
          </a:prstGeom>
          <a:ln w="0">
            <a:noFill/>
          </a:ln>
        </p:spPr>
      </p:pic>
      <p:pic>
        <p:nvPicPr>
          <p:cNvPr id="158" name="" descr=""/>
          <p:cNvPicPr/>
          <p:nvPr/>
        </p:nvPicPr>
        <p:blipFill>
          <a:blip r:embed="rId2"/>
          <a:stretch/>
        </p:blipFill>
        <p:spPr>
          <a:xfrm>
            <a:off x="6300000" y="4584240"/>
            <a:ext cx="3602880" cy="2373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599040" y="121320"/>
            <a:ext cx="10796040" cy="125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/>
          </a:bodyPr>
          <a:p>
            <a:pPr>
              <a:lnSpc>
                <a:spcPct val="100000"/>
              </a:lnSpc>
              <a:buNone/>
            </a:pPr>
            <a:r>
              <a:rPr b="0" lang="en-GB" sz="4400" spc="-1" strike="noStrike">
                <a:solidFill>
                  <a:srgbClr val="ffffff"/>
                </a:solidFill>
                <a:latin typeface="Noto Sans Light"/>
              </a:rPr>
              <a:t>Results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160" name="PlaceHolder 2"/>
          <p:cNvSpPr>
            <a:spLocks noGrp="1"/>
          </p:cNvSpPr>
          <p:nvPr>
            <p:ph/>
          </p:nvPr>
        </p:nvSpPr>
        <p:spPr>
          <a:xfrm>
            <a:off x="599040" y="1920240"/>
            <a:ext cx="5518800" cy="5457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Noto Sans Regular"/>
              </a:rPr>
              <a:t>Investigation</a:t>
            </a:r>
            <a:endParaRPr b="0" lang="en-GB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  <a:buNone/>
            </a:pPr>
            <a:endParaRPr b="0" lang="en-GB" sz="24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45000"/>
              <a:buFont typeface="OpenSymbol"/>
              <a:buChar char="-"/>
            </a:pPr>
            <a:r>
              <a:rPr b="0" lang="en-GB" sz="2400" spc="-1" strike="noStrike">
                <a:latin typeface="Noto Sans Regular"/>
              </a:rPr>
              <a:t>Key questions:</a:t>
            </a:r>
            <a:endParaRPr b="0" lang="en-GB" sz="24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tarSymbol"/>
              <a:buAutoNum type="arabicPlain"/>
            </a:pPr>
            <a:r>
              <a:rPr b="1" lang="en-GB" sz="2400" spc="-1" strike="noStrike">
                <a:latin typeface="Noto Sans Regular"/>
              </a:rPr>
              <a:t>Do brain age predictions from the six diffusion approaches differ?</a:t>
            </a:r>
            <a:endParaRPr b="0" lang="en-GB" sz="24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tarSymbol"/>
              <a:buAutoNum type="arabicPlain"/>
            </a:pPr>
            <a:r>
              <a:rPr b="0" lang="en-GB" sz="2400" spc="-1" strike="noStrike">
                <a:latin typeface="Noto Sans Regular"/>
                <a:ea typeface="Noto Sans CJK SC"/>
              </a:rPr>
              <a:t>Which are driving WM regions of ageing?</a:t>
            </a:r>
            <a:endParaRPr b="0" lang="en-GB" sz="24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tarSymbol"/>
              <a:buAutoNum type="arabicPlain"/>
            </a:pPr>
            <a:r>
              <a:rPr b="0" lang="en-GB" sz="2400" spc="-1" strike="noStrike">
                <a:latin typeface="Noto Sans Regular"/>
                <a:ea typeface="Noto Sans CJK SC"/>
              </a:rPr>
              <a:t>How does WM project on age?</a:t>
            </a:r>
            <a:endParaRPr b="0" lang="en-GB" sz="2400" spc="-1" strike="noStrike">
              <a:latin typeface="Arial"/>
            </a:endParaRPr>
          </a:p>
        </p:txBody>
      </p:sp>
      <p:pic>
        <p:nvPicPr>
          <p:cNvPr id="161" name="" descr=""/>
          <p:cNvPicPr/>
          <p:nvPr/>
        </p:nvPicPr>
        <p:blipFill>
          <a:blip r:embed="rId1"/>
          <a:stretch/>
        </p:blipFill>
        <p:spPr>
          <a:xfrm>
            <a:off x="6311880" y="1920240"/>
            <a:ext cx="3643920" cy="2449440"/>
          </a:xfrm>
          <a:prstGeom prst="rect">
            <a:avLst/>
          </a:prstGeom>
          <a:ln w="0">
            <a:noFill/>
          </a:ln>
        </p:spPr>
      </p:pic>
      <p:pic>
        <p:nvPicPr>
          <p:cNvPr id="162" name="" descr=""/>
          <p:cNvPicPr/>
          <p:nvPr/>
        </p:nvPicPr>
        <p:blipFill>
          <a:blip r:embed="rId2"/>
          <a:stretch/>
        </p:blipFill>
        <p:spPr>
          <a:xfrm>
            <a:off x="6300000" y="4584240"/>
            <a:ext cx="3602880" cy="2373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4862</TotalTime>
  <Application>LibreOffice/7.3.5.2$Linux_X86_64 LibreOffice_project/30$Build-2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2022-05-21T22:17:07Z</dcterms:created>
  <dc:creator/>
  <dc:description/>
  <dc:language>en-GB</dc:language>
  <cp:lastModifiedBy>Max Korbmacher</cp:lastModifiedBy>
  <dcterms:modified xsi:type="dcterms:W3CDTF">2022-09-30T00:19:42Z</dcterms:modified>
  <cp:revision>62</cp:revision>
  <dc:subject/>
  <dc:title>Alizarin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/>
</file>